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301" r:id="rId4"/>
    <p:sldId id="309" r:id="rId5"/>
    <p:sldId id="310" r:id="rId6"/>
    <p:sldId id="308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14C"/>
    <a:srgbClr val="F49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03120"/>
            <a:ext cx="6858000" cy="86868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71800"/>
            <a:ext cx="6858000" cy="3705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63F7A-8B84-0B49-8533-C5FAAD6E1B9A}"/>
              </a:ext>
            </a:extLst>
          </p:cNvPr>
          <p:cNvSpPr/>
          <p:nvPr userDrawn="1"/>
        </p:nvSpPr>
        <p:spPr>
          <a:xfrm>
            <a:off x="0" y="3708400"/>
            <a:ext cx="9144000" cy="31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7F8958-4A33-8746-B591-A97D1D6E6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6200"/>
            <a:ext cx="3897334" cy="2958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E65A2-DAAC-8849-B594-6B60F7B2F7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1392" y="5151121"/>
            <a:ext cx="2623762" cy="12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4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1DE279-CD55-9C48-86F3-F96FC75786C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236D8-A51F-7C4C-AEAD-82AFD284D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9232" y="2489201"/>
            <a:ext cx="3841826" cy="18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720" y="934721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9"/>
            <a:ext cx="732663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1" y="1623205"/>
            <a:ext cx="732663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3965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3920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BA23E-2382-EA44-BDCF-0B05B6A7C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" y="1768901"/>
            <a:ext cx="2246963" cy="97166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A36FC98-F238-C545-8AFA-19614DB5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8678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63C603-D332-E743-AFC9-3484D2B5654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58678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30D1194-DFBC-EF42-83F6-3323A16BE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5362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E83626-5CEB-3449-8EF9-348D3F8E01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55362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920" y="95552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200F88-9BD6-604E-885A-C5650C619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8678" y="1768901"/>
            <a:ext cx="2246963" cy="9716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ACB658-2356-6448-BC9D-C601697CC1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5362" y="1768901"/>
            <a:ext cx="2246963" cy="9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9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520" y="17324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520" y="228882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52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5F669-F6B9-E64A-B58D-61459BB0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8070" y="1745402"/>
            <a:ext cx="3332480" cy="27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5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A5F669-F6B9-E64A-B58D-61459BB0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9520" y="1725082"/>
            <a:ext cx="3332480" cy="2772551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2835" y="1725082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835" y="226850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52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5754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8EA36-B807-E748-8440-B81EDE6B6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040" y="1950720"/>
            <a:ext cx="2001520" cy="269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6EA77-4CA0-7340-B908-29F448030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7097" y="0"/>
            <a:ext cx="6276903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0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720" y="934721"/>
            <a:ext cx="441960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9"/>
            <a:ext cx="441960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1" y="1623205"/>
            <a:ext cx="4419599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D1D19-CB81-D046-A637-C9E55695B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3650" y="0"/>
            <a:ext cx="2800350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6D75CC-D4C3-C443-89F2-D52F36514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0" y="840741"/>
            <a:ext cx="318008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3E9C5EE-4D38-8B44-B138-C60A21704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1" y="1775462"/>
            <a:ext cx="2245359" cy="184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80555D-A1E5-924C-9BE2-897D296D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1" y="4545291"/>
            <a:ext cx="2001519" cy="6159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D5A86B8-B853-0B4D-9C85-A81D900FB18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586163" y="1514475"/>
            <a:ext cx="4999037" cy="38782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4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6B46A5-0023-5543-8FCC-5D0E21599EE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5897943"/>
            <a:ext cx="9144000" cy="71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72BFD-EA79-AB40-ABD1-6554221356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14592" y="6060697"/>
            <a:ext cx="1415667" cy="6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stutorials.com/setting-up-ecryptfs-in-linux/" TargetMode="External"/><Relationship Id="rId7" Type="http://schemas.openxmlformats.org/officeDocument/2006/relationships/hyperlink" Target="https://dataswamp.org/~solene/2023-03-12-encrypt-with-ecryptfs.html" TargetMode="External"/><Relationship Id="rId2" Type="http://schemas.openxmlformats.org/officeDocument/2006/relationships/hyperlink" Target="https://coobird.net/blog/2024/11/07/encrypted-h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cker.debian.org/pkg/libapache2-mod-ruid2" TargetMode="External"/><Relationship Id="rId5" Type="http://schemas.openxmlformats.org/officeDocument/2006/relationships/hyperlink" Target="https://ostechnix.com/how-to-encrypt-directories-with-ecryptfs-in-linux/" TargetMode="External"/><Relationship Id="rId4" Type="http://schemas.openxmlformats.org/officeDocument/2006/relationships/hyperlink" Target="https://wiki.gentoo.org/wiki/Encrypt_a_home_directory_with_ECryptf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/fscrypt" TargetMode="External"/><Relationship Id="rId2" Type="http://schemas.openxmlformats.org/officeDocument/2006/relationships/hyperlink" Target="https://en.wikipedia.org/wiki/Filesystem-level_encryp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ums.linuxmint.com/viewtopic.php?t=378514" TargetMode="External"/><Relationship Id="rId5" Type="http://schemas.openxmlformats.org/officeDocument/2006/relationships/hyperlink" Target="https://wiki.archlinux.org/title/Fscrypt" TargetMode="External"/><Relationship Id="rId4" Type="http://schemas.openxmlformats.org/officeDocument/2006/relationships/hyperlink" Target="https://tracker.debian.org/pkg/libapache2-mod-ruid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s.linuxmint.com/viewtopic.php?t=378514" TargetMode="External"/><Relationship Id="rId2" Type="http://schemas.openxmlformats.org/officeDocument/2006/relationships/hyperlink" Target="https://www.kernel.org/doc/html/v5.0/filesystems/fscryp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st.github.com/plembo/bf3343a6f387251c501b031f43c919a7" TargetMode="External"/><Relationship Id="rId4" Type="http://schemas.openxmlformats.org/officeDocument/2006/relationships/hyperlink" Target="https://wiki.archlinux.org/title/Fscryp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/fscrypt" TargetMode="External"/><Relationship Id="rId2" Type="http://schemas.openxmlformats.org/officeDocument/2006/relationships/hyperlink" Target="https://coobird.net/blog/2024/11/07/encrypted-ho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er.debian.org/pkg/libapache2-mod-ruid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sciencedirect.com/science/article/pii/S2666281723001816" TargetMode="External"/><Relationship Id="rId2" Type="http://schemas.openxmlformats.org/officeDocument/2006/relationships/hyperlink" Target="https://www.phoronix.com/review/ext4-crypto-4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cker.debian.org/pkg/libapache2-mod-ruid2" TargetMode="External"/><Relationship Id="rId5" Type="http://schemas.openxmlformats.org/officeDocument/2006/relationships/hyperlink" Target="https://wiki.archlinux.org/title/Data-at-rest_encryption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reativecommons.org/licenses/by-sa/2.5/ca/deed.en_CA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ker.debian.org/pkg/libapache2-mod-ruid2" TargetMode="External"/><Relationship Id="rId2" Type="http://schemas.openxmlformats.org/officeDocument/2006/relationships/hyperlink" Target="https://www.ssh.com/academy/encryption/what-is-file-encryp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co.org.uk/for-organisations/uk-gdpr-guidance-and-resources/security/encryption/encryption-and-data-protection/" TargetMode="External"/><Relationship Id="rId4" Type="http://schemas.openxmlformats.org/officeDocument/2006/relationships/hyperlink" Target="https://www.splunk.com/en_us/blog/learn/data-encryption-methods-type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racker.debian.org/pkg/libapache2-mod-ruid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superjamie/d56d8bc3c9261ad603194726e3fef50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er.debian.org/pkg/libapache2-mod-ruid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intech.io/blog/configuring-luks-encrypted-disk-debian-12" TargetMode="External"/><Relationship Id="rId2" Type="http://schemas.openxmlformats.org/officeDocument/2006/relationships/hyperlink" Target="https://unix.stackexchange.com/questions/702151/automatically-mounting-luks-encrypted-volume-during-boo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storage.net/index.php/ldce/islme/572-instructions-for-auto-mounting-a-luks-encrypted-device-on-debian-12" TargetMode="External"/><Relationship Id="rId5" Type="http://schemas.openxmlformats.org/officeDocument/2006/relationships/hyperlink" Target="https://gist.github.com/superjamie/d56d8bc3c9261ad603194726e3fef50f" TargetMode="External"/><Relationship Id="rId4" Type="http://schemas.openxmlformats.org/officeDocument/2006/relationships/hyperlink" Target="https://www.cyberciti.biz/security/howto-linux-hard-disk-encryption-with-luks-cryptsetup-command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n7.org/linux/man-pages/man8/cryptsetup-luksSuspend.8.html" TargetMode="External"/><Relationship Id="rId2" Type="http://schemas.openxmlformats.org/officeDocument/2006/relationships/hyperlink" Target="https://security.stackexchange.com/questions/49074/erasing-encryption-luks-keys-before-suspend-to-r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cker.debian.org/pkg/libapache2-mod-ruid2" TargetMode="External"/><Relationship Id="rId5" Type="http://schemas.openxmlformats.org/officeDocument/2006/relationships/hyperlink" Target="https://security.stackexchange.com/questions/10407/why-do-some-luks-tutorials-mention-overwriting-the-partition-with-random-data" TargetMode="External"/><Relationship Id="rId4" Type="http://schemas.openxmlformats.org/officeDocument/2006/relationships/hyperlink" Target="https://coobird.net/blog/2024/11/07/encrypted-home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de.launchpad.net/ecryptfs" TargetMode="External"/><Relationship Id="rId3" Type="http://schemas.openxmlformats.org/officeDocument/2006/relationships/hyperlink" Target="https://launchpad.net/ecryptfs/" TargetMode="External"/><Relationship Id="rId7" Type="http://schemas.openxmlformats.org/officeDocument/2006/relationships/hyperlink" Target="https://git.kernel.org/pub/scm/linux/kernel/git/tyhicks/ecryptfs.git" TargetMode="External"/><Relationship Id="rId2" Type="http://schemas.openxmlformats.org/officeDocument/2006/relationships/hyperlink" Target="https://en.wikipedia.org/wiki/Filesystem-level_encryp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fuse.ca/audits/ecryptfs.htm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www.reddit.com/r/archlinux/comments/13lnfvv/is_ecryptfs_deprecated/" TargetMode="External"/><Relationship Id="rId10" Type="http://schemas.openxmlformats.org/officeDocument/2006/relationships/hyperlink" Target="https://blog.dustinkirkland.com/2012/01/introducing-new-branding-and-logos-for.html" TargetMode="External"/><Relationship Id="rId4" Type="http://schemas.openxmlformats.org/officeDocument/2006/relationships/hyperlink" Target="https://www.fsl.cs.sunysb.edu/docs/cryptfs/cryptfs.html" TargetMode="External"/><Relationship Id="rId9" Type="http://schemas.openxmlformats.org/officeDocument/2006/relationships/hyperlink" Target="https://tracker.debian.org/pkg/libapache2-mod-ruid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ysphere.org/~anrxc/j/articles/ecryptfs/index.html" TargetMode="External"/><Relationship Id="rId2" Type="http://schemas.openxmlformats.org/officeDocument/2006/relationships/hyperlink" Target="https://askubuntu.com/questions/1335006/what-is-the-recommended-method-to-encrypt-the-home-directory-in-ubuntu-21-0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st.github.com/drmalex07/097963cc89a0e9cf90e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80" y="731044"/>
            <a:ext cx="1961504" cy="1875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2301B1-947B-F649-BFE3-783BFB11E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Linux </a:t>
            </a:r>
            <a:br>
              <a:rPr lang="en-US" sz="4800" dirty="0" smtClean="0"/>
            </a:br>
            <a:r>
              <a:rPr lang="en-US" sz="4800" dirty="0" smtClean="0"/>
              <a:t>File System Encryption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69B82-5A95-B842-92AA-0EDF655C6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Overview of (Some) Current Options</a:t>
            </a:r>
            <a:endParaRPr lang="en-US" b="1" dirty="0" smtClean="0"/>
          </a:p>
          <a:p>
            <a:r>
              <a:rPr lang="en-US" sz="2400" dirty="0" smtClean="0"/>
              <a:t>By Gilbert Detillieux, 6 Jan 2026 MUUG Meeting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58"/>
          <a:stretch/>
        </p:blipFill>
        <p:spPr>
          <a:xfrm>
            <a:off x="6669912" y="1015328"/>
            <a:ext cx="1154727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sz="3200" dirty="0" err="1">
                <a:solidFill>
                  <a:srgbClr val="57514C"/>
                </a:solidFill>
              </a:rPr>
              <a:t>eCrypt</a:t>
            </a:r>
            <a:r>
              <a:rPr lang="en-CA" sz="3200" dirty="0" err="1">
                <a:solidFill>
                  <a:srgbClr val="F49741"/>
                </a:solidFill>
              </a:rPr>
              <a:t>fs</a:t>
            </a:r>
            <a:r>
              <a:rPr lang="en-CA" sz="3200" dirty="0" smtClean="0"/>
              <a:t> </a:t>
            </a:r>
            <a:r>
              <a:rPr lang="en-CA" sz="3200" dirty="0" smtClean="0"/>
              <a:t>Notes and Cautions: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7952"/>
            <a:ext cx="7326630" cy="4208582"/>
          </a:xfrm>
        </p:spPr>
        <p:txBody>
          <a:bodyPr/>
          <a:lstStyle/>
          <a:p>
            <a:pPr lvl="0"/>
            <a:r>
              <a:rPr lang="en-US" dirty="0" smtClean="0"/>
              <a:t>Once mounted, directories/files are…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ccessible as unencrypted data</a:t>
            </a:r>
          </a:p>
          <a:p>
            <a:pPr lvl="1"/>
            <a:r>
              <a:rPr lang="en-US" dirty="0" smtClean="0"/>
              <a:t>still protected like any other clear-text device/files</a:t>
            </a:r>
          </a:p>
          <a:p>
            <a:pPr lvl="1"/>
            <a:r>
              <a:rPr lang="en-US" dirty="0" smtClean="0"/>
              <a:t>possibly visible to other users (and definitely root)</a:t>
            </a:r>
          </a:p>
          <a:p>
            <a:r>
              <a:rPr lang="en-US" dirty="0"/>
              <a:t>Should </a:t>
            </a:r>
            <a:r>
              <a:rPr lang="en-US" b="1" dirty="0" err="1"/>
              <a:t>umount</a:t>
            </a:r>
            <a:r>
              <a:rPr lang="en-US" dirty="0"/>
              <a:t> after use</a:t>
            </a:r>
          </a:p>
          <a:p>
            <a:pPr lvl="1"/>
            <a:r>
              <a:rPr lang="en-US" dirty="0"/>
              <a:t>Hopefully done automatically on logout</a:t>
            </a:r>
          </a:p>
          <a:p>
            <a:pPr lvl="1"/>
            <a:r>
              <a:rPr lang="en-US" dirty="0"/>
              <a:t>Can be locked by non-obvious processes or kernel itself</a:t>
            </a:r>
          </a:p>
          <a:p>
            <a:r>
              <a:rPr lang="en-US" dirty="0" smtClean="0"/>
              <a:t>File names &amp; content encrypted, but </a:t>
            </a:r>
            <a:r>
              <a:rPr lang="en-US" b="1" i="1" dirty="0" smtClean="0"/>
              <a:t>not</a:t>
            </a:r>
            <a:r>
              <a:rPr lang="en-US" dirty="0" smtClean="0"/>
              <a:t> metadata</a:t>
            </a:r>
          </a:p>
          <a:p>
            <a:r>
              <a:rPr lang="en-US" dirty="0" smtClean="0"/>
              <a:t>Unencrypted </a:t>
            </a:r>
            <a:r>
              <a:rPr lang="en-US" dirty="0" smtClean="0">
                <a:hlinkClick r:id="rId2"/>
              </a:rPr>
              <a:t>swap</a:t>
            </a:r>
            <a:r>
              <a:rPr lang="en-US" dirty="0" smtClean="0"/>
              <a:t> can still leak data!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8720" y="6017023"/>
            <a:ext cx="5986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3"/>
              </a:rPr>
              <a:t>https://www.systutorials.com/setting-up-ecryptfs-in-linux</a:t>
            </a:r>
            <a:r>
              <a:rPr lang="en-CA" sz="1200" dirty="0" smtClean="0">
                <a:hlinkClick r:id="rId3"/>
              </a:rPr>
              <a:t>/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wiki.gentoo.org/wiki/Encrypt_a_home_directory_with_ECryptfs</a:t>
            </a:r>
            <a:endParaRPr lang="en-CA" sz="1200" dirty="0" smtClean="0"/>
          </a:p>
          <a:p>
            <a:r>
              <a:rPr lang="en-CA" sz="1200" dirty="0">
                <a:hlinkClick r:id="rId5"/>
              </a:rPr>
              <a:t>https://ostechnix.com/how-to-encrypt-directories-with-ecryptfs-in-linux</a:t>
            </a:r>
            <a:r>
              <a:rPr lang="en-CA" sz="1200" dirty="0" smtClean="0">
                <a:hlinkClick r:id="rId5"/>
              </a:rPr>
              <a:t>/</a:t>
            </a:r>
            <a:endParaRPr lang="en-CA" sz="1200" dirty="0" smtClean="0">
              <a:hlinkClick r:id="rId6"/>
            </a:endParaRPr>
          </a:p>
          <a:p>
            <a:r>
              <a:rPr lang="en-CA" sz="1200" dirty="0">
                <a:hlinkClick r:id="rId7"/>
              </a:rPr>
              <a:t>https://dataswamp.org/~</a:t>
            </a:r>
            <a:r>
              <a:rPr lang="en-CA" sz="1200" dirty="0" smtClean="0">
                <a:hlinkClick r:id="rId7"/>
              </a:rPr>
              <a:t>solene/2023-03-12-encrypt-with-ecryptfs.html</a:t>
            </a:r>
            <a:endParaRPr lang="en-CA" sz="1200" dirty="0" smtClean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6879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sz="3200" dirty="0" err="1" smtClean="0"/>
              <a:t>Fscrypt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533001"/>
            <a:ext cx="7326630" cy="3878972"/>
          </a:xfrm>
        </p:spPr>
        <p:txBody>
          <a:bodyPr/>
          <a:lstStyle/>
          <a:p>
            <a:pPr lvl="0"/>
            <a:r>
              <a:rPr lang="en-US" dirty="0" smtClean="0"/>
              <a:t>Works at the </a:t>
            </a:r>
            <a:r>
              <a:rPr lang="en-US" dirty="0" smtClean="0">
                <a:hlinkClick r:id="rId2"/>
              </a:rPr>
              <a:t>file system level</a:t>
            </a:r>
            <a:endParaRPr lang="en-US" dirty="0" smtClean="0"/>
          </a:p>
          <a:p>
            <a:pPr lvl="1"/>
            <a:r>
              <a:rPr lang="en-US" dirty="0" smtClean="0"/>
              <a:t>Integrated into underlying file system (more efficient)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 of ext4, f2fs, UBIFS, </a:t>
            </a:r>
            <a:r>
              <a:rPr lang="en-US" dirty="0" err="1" smtClean="0"/>
              <a:t>CephFS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Lustre</a:t>
            </a:r>
            <a:r>
              <a:rPr lang="en-US" dirty="0" smtClean="0"/>
              <a:t> only</a:t>
            </a:r>
          </a:p>
          <a:p>
            <a:pPr lvl="0"/>
            <a:r>
              <a:rPr lang="en-US" dirty="0" smtClean="0"/>
              <a:t>Encryption of individual directories/files</a:t>
            </a:r>
          </a:p>
          <a:p>
            <a:pPr lvl="1"/>
            <a:r>
              <a:rPr lang="en-US" dirty="0" smtClean="0"/>
              <a:t>Per-user keys</a:t>
            </a:r>
          </a:p>
          <a:p>
            <a:pPr lvl="1"/>
            <a:r>
              <a:rPr lang="en-US" dirty="0" smtClean="0"/>
              <a:t>Migration of existing directories done manually</a:t>
            </a:r>
          </a:p>
          <a:p>
            <a:pPr lvl="1"/>
            <a:r>
              <a:rPr lang="en-US" dirty="0" smtClean="0"/>
              <a:t>No new mount points for each directory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188720" y="6027003"/>
            <a:ext cx="5721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3"/>
              </a:rPr>
              <a:t>https://</a:t>
            </a:r>
            <a:r>
              <a:rPr lang="en-CA" sz="1200" dirty="0" smtClean="0">
                <a:hlinkClick r:id="rId3"/>
              </a:rPr>
              <a:t>github.com/google/fscrypt</a:t>
            </a:r>
            <a:endParaRPr lang="en-CA" sz="1200" dirty="0" smtClean="0">
              <a:hlinkClick r:id="rId4"/>
            </a:endParaRPr>
          </a:p>
          <a:p>
            <a:r>
              <a:rPr lang="en-CA" sz="1200" dirty="0">
                <a:hlinkClick r:id="rId5"/>
              </a:rPr>
              <a:t>https://</a:t>
            </a:r>
            <a:r>
              <a:rPr lang="en-CA" sz="1200" dirty="0" smtClean="0">
                <a:hlinkClick r:id="rId5"/>
              </a:rPr>
              <a:t>wiki.archlinux.org/title/Fscrypt</a:t>
            </a:r>
            <a:endParaRPr lang="en-CA" sz="1200" dirty="0" smtClean="0"/>
          </a:p>
          <a:p>
            <a:r>
              <a:rPr lang="en-CA" sz="1200" dirty="0">
                <a:hlinkClick r:id="rId6"/>
              </a:rPr>
              <a:t>https://</a:t>
            </a:r>
            <a:r>
              <a:rPr lang="en-CA" sz="1200" dirty="0" smtClean="0">
                <a:hlinkClick r:id="rId6"/>
              </a:rPr>
              <a:t>forums.linuxmint.com/viewtopic.php?t=378514</a:t>
            </a:r>
            <a:endParaRPr lang="en-CA" sz="1200" dirty="0" smtClean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2863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77" y="346862"/>
            <a:ext cx="7326630" cy="487680"/>
          </a:xfrm>
        </p:spPr>
        <p:txBody>
          <a:bodyPr/>
          <a:lstStyle/>
          <a:p>
            <a:r>
              <a:rPr lang="en-CA" dirty="0" err="1" smtClean="0"/>
              <a:t>Fscrypt</a:t>
            </a:r>
            <a:r>
              <a:rPr lang="en-CA" dirty="0" smtClean="0"/>
              <a:t> </a:t>
            </a:r>
            <a:r>
              <a:rPr lang="en-CA" dirty="0" smtClean="0"/>
              <a:t>Setup</a:t>
            </a:r>
            <a:endParaRPr lang="en-CA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76" y="999353"/>
            <a:ext cx="8218968" cy="4787989"/>
          </a:xfrm>
        </p:spPr>
        <p:txBody>
          <a:bodyPr/>
          <a:lstStyle/>
          <a:p>
            <a:pPr lvl="0"/>
            <a:r>
              <a:rPr lang="en-US" b="1" dirty="0"/>
              <a:t>a</a:t>
            </a:r>
            <a:r>
              <a:rPr lang="en-US" b="1" dirty="0" smtClean="0"/>
              <a:t>pt install </a:t>
            </a:r>
            <a:r>
              <a:rPr lang="en-US" b="1" dirty="0" err="1" smtClean="0"/>
              <a:t>fscrypt</a:t>
            </a:r>
            <a:r>
              <a:rPr lang="en-US" b="1" dirty="0" smtClean="0"/>
              <a:t> </a:t>
            </a:r>
            <a:r>
              <a:rPr lang="en-US" b="1" dirty="0" err="1" smtClean="0"/>
              <a:t>libpam-fscrypt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>or </a:t>
            </a:r>
            <a:r>
              <a:rPr lang="en-US" b="1" dirty="0" err="1" smtClean="0"/>
              <a:t>dnf</a:t>
            </a:r>
            <a:r>
              <a:rPr lang="en-US" b="1" dirty="0" smtClean="0"/>
              <a:t> install </a:t>
            </a:r>
            <a:r>
              <a:rPr lang="en-US" b="1" dirty="0" err="1" smtClean="0"/>
              <a:t>fscrypt</a:t>
            </a:r>
            <a:r>
              <a:rPr lang="en-US" b="1" dirty="0" smtClean="0"/>
              <a:t> </a:t>
            </a:r>
            <a:r>
              <a:rPr lang="en-US" b="1" dirty="0" err="1" smtClean="0"/>
              <a:t>pam_fscrypt</a:t>
            </a:r>
            <a:endParaRPr lang="en-US" b="1" dirty="0" smtClean="0"/>
          </a:p>
          <a:p>
            <a:pPr lvl="1"/>
            <a:r>
              <a:rPr lang="en-US" i="1" dirty="0" smtClean="0"/>
              <a:t>Kernel also needs to have </a:t>
            </a:r>
            <a:r>
              <a:rPr lang="en-US" i="1" dirty="0" err="1" smtClean="0">
                <a:hlinkClick r:id="rId2"/>
              </a:rPr>
              <a:t>fscrypt</a:t>
            </a:r>
            <a:r>
              <a:rPr lang="en-US" i="1" dirty="0" smtClean="0">
                <a:hlinkClick r:id="rId2"/>
              </a:rPr>
              <a:t> support</a:t>
            </a:r>
            <a:r>
              <a:rPr lang="en-US" i="1" dirty="0" smtClean="0"/>
              <a:t> compiled in</a:t>
            </a:r>
          </a:p>
          <a:p>
            <a:pPr lvl="0"/>
            <a:r>
              <a:rPr lang="en-US" b="1" dirty="0" err="1"/>
              <a:t>f</a:t>
            </a:r>
            <a:r>
              <a:rPr lang="en-US" b="1" dirty="0" err="1" smtClean="0"/>
              <a:t>scrypt</a:t>
            </a:r>
            <a:r>
              <a:rPr lang="en-US" b="1" dirty="0" smtClean="0"/>
              <a:t> setup </a:t>
            </a:r>
            <a:r>
              <a:rPr lang="en-US" sz="2000" i="1" dirty="0" smtClean="0"/>
              <a:t>(initial setup only)</a:t>
            </a:r>
          </a:p>
          <a:p>
            <a:pPr lvl="0"/>
            <a:r>
              <a:rPr lang="en-US" b="1" dirty="0"/>
              <a:t>mkfs.ext4 -O </a:t>
            </a:r>
            <a:r>
              <a:rPr lang="en-US" b="1" dirty="0" smtClean="0"/>
              <a:t>encrypt /dev/</a:t>
            </a:r>
            <a:r>
              <a:rPr lang="en-US" i="1" dirty="0" err="1" smtClean="0"/>
              <a:t>device_part</a:t>
            </a:r>
            <a:r>
              <a:rPr lang="en-US" i="1" dirty="0" smtClean="0"/>
              <a:t> </a:t>
            </a:r>
            <a:r>
              <a:rPr lang="en-US" sz="2000" i="1" dirty="0" smtClean="0"/>
              <a:t>(for new FS)</a:t>
            </a:r>
          </a:p>
          <a:p>
            <a:pPr lvl="0"/>
            <a:r>
              <a:rPr lang="en-US" b="1" dirty="0"/>
              <a:t>tune2fs -O encrypt /</a:t>
            </a:r>
            <a:r>
              <a:rPr lang="en-US" b="1" dirty="0" smtClean="0"/>
              <a:t>dev/</a:t>
            </a:r>
            <a:r>
              <a:rPr lang="en-US" i="1" dirty="0" err="1" smtClean="0"/>
              <a:t>device_part</a:t>
            </a:r>
            <a:r>
              <a:rPr lang="en-US" i="1" dirty="0" smtClean="0"/>
              <a:t> </a:t>
            </a:r>
            <a:r>
              <a:rPr lang="en-US" sz="2000" i="1" dirty="0" smtClean="0"/>
              <a:t>(for existing FS)</a:t>
            </a:r>
          </a:p>
          <a:p>
            <a:pPr lvl="0"/>
            <a:r>
              <a:rPr lang="en-US" b="1" dirty="0" err="1" smtClean="0"/>
              <a:t>fscrypt</a:t>
            </a:r>
            <a:r>
              <a:rPr lang="en-US" b="1" dirty="0" smtClean="0"/>
              <a:t> setup /</a:t>
            </a:r>
            <a:r>
              <a:rPr lang="en-US" i="1" dirty="0" err="1" smtClean="0"/>
              <a:t>mount_point</a:t>
            </a:r>
            <a:r>
              <a:rPr lang="en-US" i="1" dirty="0" smtClean="0"/>
              <a:t> </a:t>
            </a:r>
            <a:r>
              <a:rPr lang="en-US" sz="2000" i="1" dirty="0" smtClean="0"/>
              <a:t>(for each mounted file system)</a:t>
            </a:r>
          </a:p>
          <a:p>
            <a:pPr lvl="0"/>
            <a:r>
              <a:rPr lang="en-US" b="1" dirty="0" smtClean="0"/>
              <a:t>Manual setup </a:t>
            </a:r>
            <a:r>
              <a:rPr lang="en-US" sz="2000" b="1" dirty="0" smtClean="0"/>
              <a:t>(per user/top-level directory)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mv /home/</a:t>
            </a:r>
            <a:r>
              <a:rPr lang="en-US" i="1" dirty="0" smtClean="0"/>
              <a:t>username</a:t>
            </a:r>
            <a:r>
              <a:rPr lang="en-US" b="1" dirty="0" smtClean="0"/>
              <a:t>{,.old}</a:t>
            </a:r>
          </a:p>
          <a:p>
            <a:pPr lvl="1"/>
            <a:r>
              <a:rPr lang="en-US" b="1" dirty="0" err="1" smtClean="0"/>
              <a:t>mkdir</a:t>
            </a:r>
            <a:r>
              <a:rPr lang="en-US" b="1" dirty="0" smtClean="0"/>
              <a:t> /home/</a:t>
            </a:r>
            <a:r>
              <a:rPr lang="en-US" i="1" dirty="0" smtClean="0"/>
              <a:t>username</a:t>
            </a:r>
          </a:p>
          <a:p>
            <a:pPr lvl="1"/>
            <a:r>
              <a:rPr lang="en-US" b="1" dirty="0" err="1" smtClean="0"/>
              <a:t>fscrypt</a:t>
            </a:r>
            <a:r>
              <a:rPr lang="en-US" b="1" dirty="0" smtClean="0"/>
              <a:t> </a:t>
            </a:r>
            <a:r>
              <a:rPr lang="en-US" b="1" dirty="0"/>
              <a:t>encrypt /home/</a:t>
            </a:r>
            <a:r>
              <a:rPr lang="en-US" i="1" dirty="0"/>
              <a:t>username </a:t>
            </a:r>
            <a:r>
              <a:rPr lang="en-US" b="1" dirty="0"/>
              <a:t>--user=</a:t>
            </a:r>
            <a:r>
              <a:rPr lang="en-US" i="1" dirty="0"/>
              <a:t>username</a:t>
            </a:r>
          </a:p>
          <a:p>
            <a:pPr lvl="1"/>
            <a:r>
              <a:rPr lang="en-US" b="1" dirty="0" err="1"/>
              <a:t>r</a:t>
            </a:r>
            <a:r>
              <a:rPr lang="en-US" b="1" dirty="0" err="1" smtClean="0"/>
              <a:t>sync</a:t>
            </a:r>
            <a:r>
              <a:rPr lang="en-US" b="1" dirty="0" smtClean="0"/>
              <a:t> -</a:t>
            </a:r>
            <a:r>
              <a:rPr lang="en-US" b="1" dirty="0" err="1" smtClean="0"/>
              <a:t>Hav</a:t>
            </a:r>
            <a:r>
              <a:rPr lang="en-US" b="1" dirty="0" smtClean="0"/>
              <a:t> --info={progress2,name0} /home/</a:t>
            </a:r>
            <a:r>
              <a:rPr lang="en-US" i="1" dirty="0" smtClean="0"/>
              <a:t>username</a:t>
            </a:r>
            <a:r>
              <a:rPr lang="en-US" b="1" dirty="0" smtClean="0"/>
              <a:t>{.old,}/.</a:t>
            </a:r>
            <a:endParaRPr lang="en-US" i="1" dirty="0" smtClean="0"/>
          </a:p>
          <a:p>
            <a:pPr lvl="0"/>
            <a:endParaRPr lang="en-US" b="1" dirty="0" smtClean="0"/>
          </a:p>
          <a:p>
            <a:pPr lvl="0"/>
            <a:endParaRPr lang="en-US" b="1" i="1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76176" y="5952153"/>
            <a:ext cx="6504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>
                <a:hlinkClick r:id="rId3"/>
              </a:rPr>
              <a:t>https://forums.linuxmint.com/viewtopic.php?t=378514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wiki.archlinux.org/title/Fscrypt</a:t>
            </a:r>
            <a:endParaRPr lang="en-CA" sz="1200" dirty="0" smtClean="0"/>
          </a:p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www.kernel.org/doc/html/v5.0/filesystems/fscrypt.html</a:t>
            </a:r>
            <a:endParaRPr lang="en-CA" sz="1200" dirty="0" smtClean="0"/>
          </a:p>
          <a:p>
            <a:r>
              <a:rPr lang="en-CA" sz="1200" dirty="0">
                <a:hlinkClick r:id="rId5"/>
              </a:rPr>
              <a:t>https://</a:t>
            </a:r>
            <a:r>
              <a:rPr lang="en-CA" sz="1200" dirty="0" smtClean="0">
                <a:hlinkClick r:id="rId5"/>
              </a:rPr>
              <a:t>gist.github.com/plembo/bf3343a6f387251c501b031f43c919a7</a:t>
            </a:r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17529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72747"/>
            <a:ext cx="7326630" cy="487680"/>
          </a:xfrm>
        </p:spPr>
        <p:txBody>
          <a:bodyPr/>
          <a:lstStyle/>
          <a:p>
            <a:r>
              <a:rPr lang="en-CA" sz="3200" dirty="0" err="1" smtClean="0"/>
              <a:t>Fscrypt</a:t>
            </a:r>
            <a:r>
              <a:rPr lang="en-CA" sz="3200" dirty="0" smtClean="0"/>
              <a:t> </a:t>
            </a:r>
            <a:r>
              <a:rPr lang="en-CA" sz="3200" dirty="0" smtClean="0"/>
              <a:t>Notes and Cautions: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521638"/>
            <a:ext cx="7326630" cy="3890334"/>
          </a:xfrm>
        </p:spPr>
        <p:txBody>
          <a:bodyPr/>
          <a:lstStyle/>
          <a:p>
            <a:pPr lvl="0"/>
            <a:r>
              <a:rPr lang="en-US" dirty="0" smtClean="0"/>
              <a:t>Once decrypted, directories/files are…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ccessible as unencrypted data</a:t>
            </a:r>
          </a:p>
          <a:p>
            <a:pPr lvl="1"/>
            <a:r>
              <a:rPr lang="en-US" dirty="0" smtClean="0"/>
              <a:t>still protected like any other clear-text device/files</a:t>
            </a:r>
          </a:p>
          <a:p>
            <a:pPr lvl="1"/>
            <a:r>
              <a:rPr lang="en-US" dirty="0" smtClean="0"/>
              <a:t>possibly visible to other users (and definitely root) if still in disk cache</a:t>
            </a:r>
          </a:p>
          <a:p>
            <a:r>
              <a:rPr lang="en-US" dirty="0"/>
              <a:t>No specific mounts/unmounts per-user</a:t>
            </a:r>
          </a:p>
          <a:p>
            <a:pPr lvl="1"/>
            <a:r>
              <a:rPr lang="en-US" dirty="0"/>
              <a:t>pam_fscrypt.so automatically unlocks/locks directories</a:t>
            </a:r>
          </a:p>
          <a:p>
            <a:pPr lvl="1"/>
            <a:r>
              <a:rPr lang="en-US" dirty="0"/>
              <a:t>Can be manually un/locked by root</a:t>
            </a:r>
          </a:p>
          <a:p>
            <a:r>
              <a:rPr lang="en-US" dirty="0"/>
              <a:t>File names &amp; content encrypted, but </a:t>
            </a:r>
            <a:r>
              <a:rPr lang="en-US" b="1" i="1" dirty="0"/>
              <a:t>not</a:t>
            </a:r>
            <a:r>
              <a:rPr lang="en-US" dirty="0"/>
              <a:t> metadata</a:t>
            </a:r>
          </a:p>
          <a:p>
            <a:r>
              <a:rPr lang="en-US" dirty="0" smtClean="0"/>
              <a:t>Unencrypted </a:t>
            </a:r>
            <a:r>
              <a:rPr lang="en-US" dirty="0" smtClean="0">
                <a:hlinkClick r:id="rId2"/>
              </a:rPr>
              <a:t>swap</a:t>
            </a:r>
            <a:r>
              <a:rPr lang="en-US" dirty="0" smtClean="0"/>
              <a:t> can still leak data!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8720" y="6017023"/>
            <a:ext cx="4869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3"/>
              </a:rPr>
              <a:t>https://</a:t>
            </a:r>
            <a:r>
              <a:rPr lang="en-CA" sz="1200" dirty="0" smtClean="0">
                <a:hlinkClick r:id="rId3"/>
              </a:rPr>
              <a:t>github.com/google/fscrypt</a:t>
            </a:r>
            <a:endParaRPr lang="en-CA" sz="1200" dirty="0" smtClean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5687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7041"/>
            <a:ext cx="7326630" cy="487680"/>
          </a:xfrm>
        </p:spPr>
        <p:txBody>
          <a:bodyPr/>
          <a:lstStyle/>
          <a:p>
            <a:r>
              <a:rPr lang="en-CA" sz="3200" dirty="0" smtClean="0"/>
              <a:t>Which One Wins?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107697"/>
            <a:ext cx="7326630" cy="4633884"/>
          </a:xfrm>
        </p:spPr>
        <p:txBody>
          <a:bodyPr/>
          <a:lstStyle/>
          <a:p>
            <a:pPr lvl="0"/>
            <a:r>
              <a:rPr lang="en-US" dirty="0" smtClean="0"/>
              <a:t>LUKS is best for …</a:t>
            </a:r>
          </a:p>
          <a:p>
            <a:pPr lvl="1"/>
            <a:r>
              <a:rPr lang="en-US" dirty="0" smtClean="0"/>
              <a:t>Full disk encryption</a:t>
            </a:r>
          </a:p>
          <a:p>
            <a:pPr lvl="1"/>
            <a:r>
              <a:rPr lang="en-US" dirty="0" smtClean="0"/>
              <a:t>Single-user systems, especially laptops</a:t>
            </a:r>
          </a:p>
          <a:p>
            <a:pPr lvl="1"/>
            <a:r>
              <a:rPr lang="en-US" dirty="0" smtClean="0"/>
              <a:t>Removable media</a:t>
            </a:r>
          </a:p>
          <a:p>
            <a:pPr lvl="1"/>
            <a:r>
              <a:rPr lang="en-US" dirty="0" smtClean="0"/>
              <a:t>When </a:t>
            </a:r>
            <a:r>
              <a:rPr lang="en-US" dirty="0" smtClean="0">
                <a:hlinkClick r:id="rId2"/>
              </a:rPr>
              <a:t>performance matters</a:t>
            </a:r>
            <a:endParaRPr lang="en-US" dirty="0" smtClean="0"/>
          </a:p>
          <a:p>
            <a:r>
              <a:rPr lang="en-US" dirty="0" err="1" smtClean="0"/>
              <a:t>Fscrypt</a:t>
            </a:r>
            <a:r>
              <a:rPr lang="en-US" dirty="0" smtClean="0"/>
              <a:t> is best for …</a:t>
            </a:r>
            <a:endParaRPr lang="en-US" dirty="0"/>
          </a:p>
          <a:p>
            <a:pPr lvl="1"/>
            <a:r>
              <a:rPr lang="en-US" dirty="0" smtClean="0"/>
              <a:t>Multi-user home directory FS, if supported</a:t>
            </a:r>
            <a:endParaRPr lang="en-US" dirty="0"/>
          </a:p>
          <a:p>
            <a:pPr lvl="1"/>
            <a:r>
              <a:rPr lang="en-US" dirty="0" smtClean="0"/>
              <a:t>Servers with multiple users/clients</a:t>
            </a:r>
            <a:endParaRPr lang="en-US" dirty="0"/>
          </a:p>
          <a:p>
            <a:r>
              <a:rPr lang="en-US" dirty="0" err="1" smtClean="0"/>
              <a:t>eCryptfs</a:t>
            </a:r>
            <a:r>
              <a:rPr lang="en-US" dirty="0" smtClean="0"/>
              <a:t> </a:t>
            </a:r>
            <a:r>
              <a:rPr lang="en-US" dirty="0" smtClean="0"/>
              <a:t>is fine for …</a:t>
            </a:r>
          </a:p>
          <a:p>
            <a:pPr lvl="1"/>
            <a:r>
              <a:rPr lang="en-US" dirty="0" smtClean="0"/>
              <a:t>Use cases where above aren’t viable options</a:t>
            </a:r>
          </a:p>
          <a:p>
            <a:pPr lvl="1"/>
            <a:r>
              <a:rPr lang="en-US" dirty="0" smtClean="0"/>
              <a:t>Users want some privacy, but data not extremely sensitive (low risk)</a:t>
            </a:r>
          </a:p>
          <a:p>
            <a:pPr lvl="1"/>
            <a:r>
              <a:rPr lang="en-US" dirty="0" smtClean="0"/>
              <a:t>Physical media is otherwise safe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73" y="432221"/>
            <a:ext cx="1412921" cy="1350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58"/>
          <a:stretch/>
        </p:blipFill>
        <p:spPr>
          <a:xfrm>
            <a:off x="7683571" y="716505"/>
            <a:ext cx="831779" cy="7683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8720" y="6017023"/>
            <a:ext cx="4869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www.phoronix.com/review/ext4-crypto-418</a:t>
            </a:r>
            <a:endParaRPr lang="en-CA" sz="1200" dirty="0" smtClean="0"/>
          </a:p>
          <a:p>
            <a:r>
              <a:rPr lang="en-CA" sz="1200" dirty="0">
                <a:hlinkClick r:id="rId5"/>
              </a:rPr>
              <a:t>https://</a:t>
            </a:r>
            <a:r>
              <a:rPr lang="en-CA" sz="1200" dirty="0" smtClean="0">
                <a:hlinkClick r:id="rId5"/>
              </a:rPr>
              <a:t>wiki.archlinux.org/title/Data-at-rest_encryption</a:t>
            </a:r>
            <a:endParaRPr lang="en-CA" sz="1200" dirty="0" smtClean="0">
              <a:hlinkClick r:id="rId6"/>
            </a:endParaRPr>
          </a:p>
          <a:p>
            <a:r>
              <a:rPr lang="en-CA" sz="1200" dirty="0">
                <a:hlinkClick r:id="rId7"/>
              </a:rPr>
              <a:t>https://</a:t>
            </a:r>
            <a:r>
              <a:rPr lang="en-CA" sz="1200" dirty="0" smtClean="0">
                <a:hlinkClick r:id="rId7"/>
              </a:rPr>
              <a:t>www.sciencedirect.com/science/article/pii/S2666281723001816</a:t>
            </a:r>
            <a:endParaRPr lang="en-CA" sz="1200" dirty="0" smtClean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167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565" y="5479610"/>
            <a:ext cx="58308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Except where otherwise noted, all content in this </a:t>
            </a:r>
            <a:r>
              <a:rPr lang="en-CA" sz="1400" dirty="0" smtClean="0"/>
              <a:t>presentation </a:t>
            </a:r>
            <a:r>
              <a:rPr lang="en-CA" sz="1400" dirty="0"/>
              <a:t>is licensed under a Creative Commons “Attribution-</a:t>
            </a:r>
            <a:r>
              <a:rPr lang="en-CA" sz="1400" dirty="0" err="1"/>
              <a:t>ShareAlike</a:t>
            </a:r>
            <a:r>
              <a:rPr lang="en-CA" sz="1400" dirty="0"/>
              <a:t> 2.5 Canada” License</a:t>
            </a:r>
            <a:r>
              <a:rPr lang="en-CA" sz="1400" dirty="0" smtClean="0"/>
              <a:t>.</a:t>
            </a:r>
          </a:p>
          <a:p>
            <a:pPr algn="ctr"/>
            <a:r>
              <a:rPr lang="en-CA" sz="1400" dirty="0">
                <a:hlinkClick r:id="rId2"/>
              </a:rPr>
              <a:t>http://</a:t>
            </a:r>
            <a:r>
              <a:rPr lang="en-CA" sz="1400" dirty="0" smtClean="0">
                <a:hlinkClick r:id="rId2"/>
              </a:rPr>
              <a:t>creativecommons.org/licenses/by-sa/2.5/ca/deed.en_CA</a:t>
            </a:r>
            <a:endParaRPr lang="en-CA" sz="1400" dirty="0" smtClean="0"/>
          </a:p>
          <a:p>
            <a:pPr algn="ctr"/>
            <a:endParaRPr lang="en-CA" sz="1400" dirty="0"/>
          </a:p>
          <a:p>
            <a:pPr algn="ctr"/>
            <a:r>
              <a:rPr lang="en-US" sz="1400" b="1" dirty="0" smtClean="0"/>
              <a:t>UNIX</a:t>
            </a:r>
            <a:r>
              <a:rPr lang="en-US" sz="1400" dirty="0" smtClean="0"/>
              <a:t> </a:t>
            </a:r>
            <a:r>
              <a:rPr lang="en-US" sz="1400" dirty="0"/>
              <a:t>is a registered trademark of The Open Group</a:t>
            </a:r>
            <a:endParaRPr lang="en-CA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5" y="4593008"/>
            <a:ext cx="2143125" cy="75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4896" y="914400"/>
            <a:ext cx="43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/>
              <a:t>Questions?</a:t>
            </a:r>
            <a:endParaRPr lang="en-CA" sz="6000" b="1" dirty="0"/>
          </a:p>
        </p:txBody>
      </p:sp>
    </p:spTree>
    <p:extLst>
      <p:ext uri="{BB962C8B-B14F-4D97-AF65-F5344CB8AC3E}">
        <p14:creationId xmlns:p14="http://schemas.microsoft.com/office/powerpoint/2010/main" val="11851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dirty="0" smtClean="0"/>
              <a:t>About me…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dirty="0" smtClean="0"/>
              <a:t>First exposed to UNIX at U of M in 1979,</a:t>
            </a:r>
            <a:br>
              <a:rPr lang="en-US" dirty="0" smtClean="0"/>
            </a:br>
            <a:r>
              <a:rPr lang="en-US" dirty="0" smtClean="0"/>
              <a:t>worked on it starting in 1980</a:t>
            </a:r>
            <a:endParaRPr lang="en-US" dirty="0"/>
          </a:p>
          <a:p>
            <a:pPr lvl="0"/>
            <a:r>
              <a:rPr lang="en-US" dirty="0" smtClean="0"/>
              <a:t>Began current job as a </a:t>
            </a:r>
            <a:r>
              <a:rPr lang="en-US" dirty="0" err="1" smtClean="0"/>
              <a:t>SysAdmin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October 1989 (36+ years ago)</a:t>
            </a:r>
          </a:p>
          <a:p>
            <a:pPr lvl="0"/>
            <a:r>
              <a:rPr lang="en-US" dirty="0" smtClean="0"/>
              <a:t>Introduced to Linux around 1992 (Slackware, Red Hat, and later </a:t>
            </a:r>
            <a:r>
              <a:rPr lang="en-US" dirty="0" err="1" smtClean="0"/>
              <a:t>Debian</a:t>
            </a:r>
            <a:r>
              <a:rPr lang="en-US" dirty="0" smtClean="0"/>
              <a:t>/Ubuntu &amp; Raspberry Pi OS)</a:t>
            </a:r>
          </a:p>
          <a:p>
            <a:pPr lvl="0"/>
            <a:r>
              <a:rPr lang="en-US" dirty="0" smtClean="0"/>
              <a:t>By no means an expert on </a:t>
            </a:r>
            <a:r>
              <a:rPr lang="en-US" i="1" dirty="0" smtClean="0"/>
              <a:t>crypto</a:t>
            </a:r>
          </a:p>
          <a:p>
            <a:pPr lvl="0"/>
            <a:r>
              <a:rPr lang="en-US" dirty="0" smtClean="0"/>
              <a:t>Exploring viable options for </a:t>
            </a:r>
            <a:r>
              <a:rPr lang="en-US" i="1" dirty="0" smtClean="0"/>
              <a:t>Multi-user setups</a:t>
            </a:r>
            <a:endParaRPr lang="en-US" i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74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sz="3200" dirty="0" smtClean="0"/>
              <a:t>Why encrypt files or file systems?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dirty="0" smtClean="0"/>
              <a:t>Protect data from malicious/inquisitive users</a:t>
            </a:r>
          </a:p>
          <a:p>
            <a:pPr lvl="0"/>
            <a:r>
              <a:rPr lang="en-US" dirty="0" smtClean="0"/>
              <a:t>Protect removable media, in case of loss/theft</a:t>
            </a:r>
          </a:p>
          <a:p>
            <a:pPr lvl="0"/>
            <a:r>
              <a:rPr lang="en-US" dirty="0" smtClean="0"/>
              <a:t>Protect internal media in case of loss/theft of entire system! (E.g. laptops)</a:t>
            </a:r>
          </a:p>
          <a:p>
            <a:pPr lvl="0"/>
            <a:r>
              <a:rPr lang="en-US" dirty="0" smtClean="0"/>
              <a:t>Ensure compliance with privacy laws, corporate standards, insurance/audit requirements, etc.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188720" y="5961686"/>
            <a:ext cx="5721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www.ssh.com/academy/encryption/what-is-file-encryption</a:t>
            </a:r>
            <a:endParaRPr lang="en-CA" sz="1200" dirty="0" smtClean="0">
              <a:hlinkClick r:id="rId3"/>
            </a:endParaRPr>
          </a:p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www.splunk.com/en_us/blog/learn/data-encryption-methods-types.html</a:t>
            </a:r>
            <a:endParaRPr lang="en-CA" sz="1200" dirty="0" smtClean="0">
              <a:hlinkClick r:id="rId3"/>
            </a:endParaRPr>
          </a:p>
          <a:p>
            <a:r>
              <a:rPr lang="en-CA" sz="1200" dirty="0">
                <a:hlinkClick r:id="rId5"/>
              </a:rPr>
              <a:t>https://ico.org.uk/for-organisations/uk-gdpr-guidance-and-resources/security/encryption/encryption-and-data-protection</a:t>
            </a:r>
            <a:r>
              <a:rPr lang="en-CA" sz="1200" dirty="0" smtClean="0">
                <a:hlinkClick r:id="rId5"/>
              </a:rPr>
              <a:t>/</a:t>
            </a:r>
            <a:endParaRPr lang="en-CA" sz="1200" dirty="0" smtClean="0">
              <a:hlinkClick r:id="rId3"/>
            </a:endParaRPr>
          </a:p>
          <a:p>
            <a:endParaRPr lang="en-CA" sz="12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5431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522435"/>
            <a:ext cx="7326630" cy="487680"/>
          </a:xfrm>
        </p:spPr>
        <p:txBody>
          <a:bodyPr/>
          <a:lstStyle/>
          <a:p>
            <a:r>
              <a:rPr lang="en-CA" sz="3200" dirty="0" smtClean="0"/>
              <a:t>Encryption Types/Levels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214023"/>
            <a:ext cx="7326630" cy="4633884"/>
          </a:xfrm>
        </p:spPr>
        <p:txBody>
          <a:bodyPr/>
          <a:lstStyle/>
          <a:p>
            <a:pPr lvl="0"/>
            <a:r>
              <a:rPr lang="en-US" dirty="0" smtClean="0"/>
              <a:t>Block/device level: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/>
              <a:t>d</a:t>
            </a:r>
            <a:r>
              <a:rPr lang="en-US" dirty="0" err="1" smtClean="0"/>
              <a:t>m</a:t>
            </a:r>
            <a:r>
              <a:rPr lang="en-US" dirty="0" smtClean="0"/>
              <a:t>-crypt, LUKS</a:t>
            </a:r>
          </a:p>
          <a:p>
            <a:pPr lvl="1"/>
            <a:r>
              <a:rPr lang="en-US" dirty="0" smtClean="0"/>
              <a:t>“Full Disk Encryption” (FDE)</a:t>
            </a:r>
          </a:p>
          <a:p>
            <a:pPr lvl="0"/>
            <a:r>
              <a:rPr lang="en-US" dirty="0" smtClean="0"/>
              <a:t>File-system level: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eCryptfs</a:t>
            </a:r>
            <a:r>
              <a:rPr lang="en-US" dirty="0" smtClean="0"/>
              <a:t>, </a:t>
            </a:r>
            <a:r>
              <a:rPr lang="en-US" dirty="0" err="1" smtClean="0"/>
              <a:t>Fscrypt</a:t>
            </a:r>
            <a:endParaRPr lang="en-US" dirty="0" smtClean="0"/>
          </a:p>
          <a:p>
            <a:pPr lvl="1"/>
            <a:r>
              <a:rPr lang="en-US" dirty="0" smtClean="0"/>
              <a:t>Allows mix of encrypted/plain-text files on same FS</a:t>
            </a:r>
          </a:p>
          <a:p>
            <a:pPr lvl="1"/>
            <a:r>
              <a:rPr lang="en-US" dirty="0" smtClean="0"/>
              <a:t>Allows multi-user setups with different keys</a:t>
            </a:r>
          </a:p>
          <a:p>
            <a:pPr lvl="0"/>
            <a:r>
              <a:rPr lang="en-US" dirty="0" smtClean="0"/>
              <a:t>Individual file level</a:t>
            </a:r>
          </a:p>
          <a:p>
            <a:pPr lvl="1"/>
            <a:r>
              <a:rPr lang="en-US" dirty="0" smtClean="0"/>
              <a:t>E.g. PGP, GPG</a:t>
            </a:r>
          </a:p>
          <a:p>
            <a:pPr lvl="0"/>
            <a:r>
              <a:rPr lang="en-US" dirty="0" smtClean="0"/>
              <a:t>In-transit encryption</a:t>
            </a:r>
          </a:p>
          <a:p>
            <a:pPr lvl="1"/>
            <a:r>
              <a:rPr lang="en-US" dirty="0" smtClean="0"/>
              <a:t>E.g. SSL/TLS</a:t>
            </a:r>
          </a:p>
          <a:p>
            <a:r>
              <a:rPr lang="en-US" dirty="0" smtClean="0"/>
              <a:t>Can be used in combination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188720" y="5990405"/>
            <a:ext cx="5721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en.wikipedia.org/wiki/Disk_encryption</a:t>
            </a:r>
            <a:endParaRPr lang="en-CA" sz="1200" dirty="0">
              <a:hlinkClick r:id="rId2"/>
            </a:endParaRPr>
          </a:p>
          <a:p>
            <a:r>
              <a:rPr lang="en-CA" sz="1200" dirty="0" smtClean="0">
                <a:hlinkClick r:id="rId2"/>
              </a:rPr>
              <a:t>https</a:t>
            </a:r>
            <a:r>
              <a:rPr lang="en-CA" sz="1200" dirty="0">
                <a:hlinkClick r:id="rId2"/>
              </a:rPr>
              <a:t>://docs.fedoraproject.org/en-US/quick-docs/encrypting-drives-using-LUKS</a:t>
            </a:r>
            <a:r>
              <a:rPr lang="en-CA" sz="1200" dirty="0" smtClean="0">
                <a:hlinkClick r:id="rId2"/>
              </a:rPr>
              <a:t>/</a:t>
            </a:r>
          </a:p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en.wikipedia.org/wiki/Filesystem-level_encryption</a:t>
            </a:r>
          </a:p>
        </p:txBody>
      </p:sp>
    </p:spTree>
    <p:extLst>
      <p:ext uri="{BB962C8B-B14F-4D97-AF65-F5344CB8AC3E}">
        <p14:creationId xmlns:p14="http://schemas.microsoft.com/office/powerpoint/2010/main" val="2300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687" y="668672"/>
            <a:ext cx="1158340" cy="1066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sz="3200" dirty="0" smtClean="0"/>
              <a:t>Linux Unified Key Setup (LUKS)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dirty="0" smtClean="0"/>
              <a:t>Works at the block device level</a:t>
            </a:r>
          </a:p>
          <a:p>
            <a:pPr lvl="1"/>
            <a:r>
              <a:rPr lang="en-US" dirty="0" smtClean="0"/>
              <a:t>Can use any file system type, even swap partitions</a:t>
            </a:r>
          </a:p>
          <a:p>
            <a:pPr lvl="0"/>
            <a:r>
              <a:rPr lang="en-US" dirty="0" smtClean="0"/>
              <a:t>Superset/replacement of </a:t>
            </a:r>
            <a:r>
              <a:rPr lang="en-US" dirty="0" err="1" smtClean="0"/>
              <a:t>dm</a:t>
            </a:r>
            <a:r>
              <a:rPr lang="en-US" dirty="0" smtClean="0"/>
              <a:t>-crypt</a:t>
            </a:r>
          </a:p>
          <a:p>
            <a:pPr lvl="1"/>
            <a:r>
              <a:rPr lang="en-US" dirty="0" smtClean="0"/>
              <a:t>Can be combined with </a:t>
            </a:r>
            <a:r>
              <a:rPr lang="en-US" dirty="0" smtClean="0">
                <a:hlinkClick r:id="rId3"/>
              </a:rPr>
              <a:t>LVM</a:t>
            </a:r>
            <a:r>
              <a:rPr lang="en-US" dirty="0" smtClean="0"/>
              <a:t>, MD</a:t>
            </a:r>
          </a:p>
          <a:p>
            <a:pPr lvl="0"/>
            <a:r>
              <a:rPr lang="en-US" dirty="0" smtClean="0"/>
              <a:t>Two versions:</a:t>
            </a:r>
          </a:p>
          <a:p>
            <a:pPr lvl="1"/>
            <a:r>
              <a:rPr lang="en-US" dirty="0" smtClean="0"/>
              <a:t>LUKS1 allows up to 8 “user” encryption keys</a:t>
            </a:r>
          </a:p>
          <a:p>
            <a:pPr lvl="1"/>
            <a:r>
              <a:rPr lang="en-US" dirty="0" smtClean="0"/>
              <a:t>LUKS2 allows 32 keys, JSON metadata format</a:t>
            </a:r>
          </a:p>
          <a:p>
            <a:pPr lvl="0"/>
            <a:r>
              <a:rPr lang="en-US" dirty="0" smtClean="0"/>
              <a:t>Full disk encryption</a:t>
            </a:r>
          </a:p>
          <a:p>
            <a:pPr lvl="1"/>
            <a:r>
              <a:rPr lang="en-US" dirty="0" smtClean="0"/>
              <a:t>Can even have /boot encrypted; LUKS support in GRUB</a:t>
            </a:r>
          </a:p>
          <a:p>
            <a:pPr lvl="1"/>
            <a:r>
              <a:rPr lang="en-US" dirty="0" smtClean="0"/>
              <a:t>Make sure installer supports it … </a:t>
            </a:r>
            <a:r>
              <a:rPr lang="en-US" i="1" dirty="0" smtClean="0"/>
              <a:t>correctly!</a:t>
            </a:r>
            <a:endParaRPr lang="en-US" i="1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188720" y="5905345"/>
            <a:ext cx="5721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en.wikipedia.org/wiki/Linux_Unified_Key_Setup</a:t>
            </a:r>
          </a:p>
          <a:p>
            <a:r>
              <a:rPr lang="en-CA" sz="1200" dirty="0">
                <a:hlinkClick r:id="rId4"/>
              </a:rPr>
              <a:t>https://docs.fedoraproject.org/en-US/quick-docs/encrypting-drives-using-LUKS</a:t>
            </a:r>
            <a:r>
              <a:rPr lang="en-CA" sz="1200" dirty="0" smtClean="0">
                <a:hlinkClick r:id="rId4"/>
              </a:rPr>
              <a:t>/</a:t>
            </a:r>
          </a:p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docs.redhat.com/en/documentation/red_hat_enterprise_linux/9/html/security_hardening/encrypting-block-devices-using-luks_security-hardening</a:t>
            </a:r>
          </a:p>
        </p:txBody>
      </p:sp>
    </p:spTree>
    <p:extLst>
      <p:ext uri="{BB962C8B-B14F-4D97-AF65-F5344CB8AC3E}">
        <p14:creationId xmlns:p14="http://schemas.microsoft.com/office/powerpoint/2010/main" val="12361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77" y="711911"/>
            <a:ext cx="7326630" cy="487680"/>
          </a:xfrm>
        </p:spPr>
        <p:txBody>
          <a:bodyPr/>
          <a:lstStyle/>
          <a:p>
            <a:r>
              <a:rPr lang="en-CA" dirty="0" smtClean="0"/>
              <a:t>LUKS Setup </a:t>
            </a:r>
            <a:r>
              <a:rPr lang="en-CA" sz="2000" i="1" dirty="0" smtClean="0"/>
              <a:t>(redundant?)</a:t>
            </a:r>
            <a:endParaRPr lang="en-CA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77" y="1416042"/>
            <a:ext cx="7739173" cy="4371300"/>
          </a:xfrm>
        </p:spPr>
        <p:txBody>
          <a:bodyPr/>
          <a:lstStyle/>
          <a:p>
            <a:pPr lvl="0"/>
            <a:r>
              <a:rPr lang="en-US" b="1" dirty="0"/>
              <a:t>a</a:t>
            </a:r>
            <a:r>
              <a:rPr lang="en-US" b="1" dirty="0" smtClean="0"/>
              <a:t>pt install </a:t>
            </a:r>
            <a:r>
              <a:rPr lang="en-US" b="1" dirty="0" err="1" smtClean="0"/>
              <a:t>cryptsetup</a:t>
            </a:r>
            <a:r>
              <a:rPr lang="en-US" i="1" dirty="0" smtClean="0"/>
              <a:t> or </a:t>
            </a:r>
            <a:r>
              <a:rPr lang="en-US" b="1" dirty="0" err="1" smtClean="0"/>
              <a:t>dnf</a:t>
            </a:r>
            <a:r>
              <a:rPr lang="en-US" b="1" dirty="0" smtClean="0"/>
              <a:t> install </a:t>
            </a:r>
            <a:r>
              <a:rPr lang="en-US" b="1" dirty="0" err="1" smtClean="0"/>
              <a:t>cryptsetup-luks</a:t>
            </a:r>
            <a:endParaRPr lang="en-US" b="1" dirty="0" smtClean="0"/>
          </a:p>
          <a:p>
            <a:pPr lvl="0"/>
            <a:r>
              <a:rPr lang="en-US" b="1" dirty="0" err="1"/>
              <a:t>cryptsetup</a:t>
            </a:r>
            <a:r>
              <a:rPr lang="en-US" b="1" dirty="0"/>
              <a:t> </a:t>
            </a:r>
            <a:r>
              <a:rPr lang="en-US" b="1" dirty="0" err="1"/>
              <a:t>luksFormat</a:t>
            </a:r>
            <a:r>
              <a:rPr lang="en-US" b="1" dirty="0"/>
              <a:t> /</a:t>
            </a:r>
            <a:r>
              <a:rPr lang="en-US" b="1" dirty="0" smtClean="0"/>
              <a:t>dev/sdb1</a:t>
            </a:r>
            <a:r>
              <a:rPr lang="en-US" i="1" dirty="0" smtClean="0"/>
              <a:t> </a:t>
            </a:r>
            <a:r>
              <a:rPr lang="en-US" sz="2000" i="1" dirty="0" smtClean="0"/>
              <a:t>(or other partition)</a:t>
            </a:r>
          </a:p>
          <a:p>
            <a:pPr lvl="0"/>
            <a:r>
              <a:rPr lang="en-US" b="1" dirty="0" err="1"/>
              <a:t>cryptsetup</a:t>
            </a:r>
            <a:r>
              <a:rPr lang="en-US" b="1" dirty="0"/>
              <a:t> open /dev/sdb1 </a:t>
            </a:r>
            <a:r>
              <a:rPr lang="en-US" i="1" dirty="0" err="1" smtClean="0"/>
              <a:t>my_fs</a:t>
            </a:r>
            <a:endParaRPr lang="en-US" i="1" dirty="0" smtClean="0"/>
          </a:p>
          <a:p>
            <a:pPr lvl="1"/>
            <a:r>
              <a:rPr lang="en-US" i="1" dirty="0"/>
              <a:t>Enter passphrase for /</a:t>
            </a:r>
            <a:r>
              <a:rPr lang="en-US" i="1" dirty="0" smtClean="0"/>
              <a:t>dev/sdb1:</a:t>
            </a:r>
          </a:p>
          <a:p>
            <a:pPr lvl="0"/>
            <a:r>
              <a:rPr lang="en-US" b="1" dirty="0"/>
              <a:t>mkfs.ext4 /</a:t>
            </a:r>
            <a:r>
              <a:rPr lang="en-US" b="1" dirty="0" smtClean="0"/>
              <a:t>dev/mapper/</a:t>
            </a:r>
            <a:r>
              <a:rPr lang="en-US" i="1" dirty="0" err="1" smtClean="0"/>
              <a:t>my_fs</a:t>
            </a:r>
            <a:endParaRPr lang="en-US" i="1" dirty="0" smtClean="0"/>
          </a:p>
          <a:p>
            <a:pPr lvl="0"/>
            <a:r>
              <a:rPr lang="en-US" b="1" dirty="0" err="1" smtClean="0"/>
              <a:t>mkdir</a:t>
            </a:r>
            <a:r>
              <a:rPr lang="en-US" b="1" dirty="0" smtClean="0"/>
              <a:t> </a:t>
            </a:r>
            <a:r>
              <a:rPr lang="en-US" b="1" dirty="0"/>
              <a:t>/</a:t>
            </a:r>
            <a:r>
              <a:rPr lang="en-US" b="1" dirty="0" err="1" smtClean="0"/>
              <a:t>mnt</a:t>
            </a:r>
            <a:r>
              <a:rPr lang="en-US" b="1" dirty="0" smtClean="0"/>
              <a:t>/</a:t>
            </a:r>
            <a:r>
              <a:rPr lang="en-US" i="1" dirty="0" err="1" smtClean="0"/>
              <a:t>my_mnt</a:t>
            </a:r>
            <a:endParaRPr lang="en-US" i="1" dirty="0"/>
          </a:p>
          <a:p>
            <a:pPr lvl="0"/>
            <a:r>
              <a:rPr lang="en-US" b="1" dirty="0" smtClean="0"/>
              <a:t>mount </a:t>
            </a:r>
            <a:r>
              <a:rPr lang="en-US" b="1" dirty="0"/>
              <a:t>/</a:t>
            </a:r>
            <a:r>
              <a:rPr lang="en-US" b="1" dirty="0" smtClean="0"/>
              <a:t>dev/mapper/</a:t>
            </a:r>
            <a:r>
              <a:rPr lang="en-US" i="1" dirty="0" err="1" smtClean="0"/>
              <a:t>my_fs</a:t>
            </a:r>
            <a:r>
              <a:rPr lang="en-US" b="1" dirty="0" smtClean="0"/>
              <a:t> </a:t>
            </a:r>
            <a:r>
              <a:rPr lang="en-US" b="1" dirty="0"/>
              <a:t>/</a:t>
            </a:r>
            <a:r>
              <a:rPr lang="en-US" b="1" dirty="0" err="1" smtClean="0"/>
              <a:t>mnt</a:t>
            </a:r>
            <a:r>
              <a:rPr lang="en-US" b="1" dirty="0" smtClean="0"/>
              <a:t>/</a:t>
            </a:r>
            <a:r>
              <a:rPr lang="en-US" i="1" dirty="0" err="1" smtClean="0"/>
              <a:t>my_mnt</a:t>
            </a:r>
            <a:endParaRPr lang="en-US" i="1" dirty="0" smtClean="0"/>
          </a:p>
          <a:p>
            <a:pPr lvl="0"/>
            <a:r>
              <a:rPr lang="en-US" i="1" dirty="0" smtClean="0"/>
              <a:t>To </a:t>
            </a:r>
            <a:r>
              <a:rPr lang="en-US" i="1" dirty="0" smtClean="0">
                <a:hlinkClick r:id="rId2"/>
              </a:rPr>
              <a:t>automate</a:t>
            </a:r>
            <a:r>
              <a:rPr lang="en-US" i="1" dirty="0" smtClean="0"/>
              <a:t>, edit /</a:t>
            </a:r>
            <a:r>
              <a:rPr lang="en-US" i="1" dirty="0" err="1" smtClean="0"/>
              <a:t>etc</a:t>
            </a:r>
            <a:r>
              <a:rPr lang="en-US" i="1" dirty="0" smtClean="0"/>
              <a:t>/</a:t>
            </a:r>
            <a:r>
              <a:rPr lang="en-US" i="1" dirty="0" err="1" smtClean="0"/>
              <a:t>fstab</a:t>
            </a:r>
            <a:r>
              <a:rPr lang="en-US" i="1" dirty="0" smtClean="0"/>
              <a:t> </a:t>
            </a:r>
            <a:r>
              <a:rPr lang="en-US" i="1" dirty="0"/>
              <a:t>and /</a:t>
            </a:r>
            <a:r>
              <a:rPr lang="en-US" i="1" dirty="0" err="1" smtClean="0"/>
              <a:t>etc</a:t>
            </a:r>
            <a:r>
              <a:rPr lang="en-US" i="1" dirty="0" smtClean="0"/>
              <a:t>/</a:t>
            </a:r>
            <a:r>
              <a:rPr lang="en-US" i="1" dirty="0" err="1" smtClean="0"/>
              <a:t>crypttab</a:t>
            </a:r>
            <a:endParaRPr lang="en-US" i="1" dirty="0" smtClean="0"/>
          </a:p>
          <a:p>
            <a:pPr lvl="0"/>
            <a:r>
              <a:rPr lang="en-US" i="1" dirty="0" smtClean="0"/>
              <a:t>Note that /dev/mapper/</a:t>
            </a:r>
            <a:r>
              <a:rPr lang="en-US" i="1" dirty="0" err="1" smtClean="0"/>
              <a:t>my_fs</a:t>
            </a:r>
            <a:r>
              <a:rPr lang="en-US" i="1" dirty="0" smtClean="0"/>
              <a:t> is decrypted device</a:t>
            </a:r>
          </a:p>
          <a:p>
            <a:pPr lvl="0"/>
            <a:r>
              <a:rPr lang="en-US" i="1" dirty="0" smtClean="0"/>
              <a:t>Mounted file system is also decrypted</a:t>
            </a:r>
          </a:p>
          <a:p>
            <a:pPr lvl="0"/>
            <a:endParaRPr lang="en-US" b="1" dirty="0" smtClean="0"/>
          </a:p>
          <a:p>
            <a:pPr lvl="0"/>
            <a:endParaRPr lang="en-US" b="1" i="1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76177" y="5995749"/>
            <a:ext cx="650429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50" dirty="0">
                <a:hlinkClick r:id="rId3"/>
              </a:rPr>
              <a:t>https://</a:t>
            </a:r>
            <a:r>
              <a:rPr lang="en-CA" sz="1050" dirty="0" smtClean="0">
                <a:hlinkClick r:id="rId3"/>
              </a:rPr>
              <a:t>reintech.io/blog/configuring-luks-encrypted-disk-debian-12</a:t>
            </a:r>
            <a:endParaRPr lang="en-CA" sz="1050" dirty="0" smtClean="0"/>
          </a:p>
          <a:p>
            <a:r>
              <a:rPr lang="en-CA" sz="1050" dirty="0">
                <a:hlinkClick r:id="rId4"/>
              </a:rPr>
              <a:t>https://www.cyberciti.biz/security/howto-linux-hard-disk-encryption-with-luks-cryptsetup-command</a:t>
            </a:r>
            <a:r>
              <a:rPr lang="en-CA" sz="1050" dirty="0" smtClean="0">
                <a:hlinkClick r:id="rId4"/>
              </a:rPr>
              <a:t>/</a:t>
            </a:r>
            <a:endParaRPr lang="en-CA" sz="1050" dirty="0" smtClean="0"/>
          </a:p>
          <a:p>
            <a:r>
              <a:rPr lang="en-CA" sz="1050" dirty="0">
                <a:hlinkClick r:id="rId5"/>
              </a:rPr>
              <a:t>https://</a:t>
            </a:r>
            <a:r>
              <a:rPr lang="en-CA" sz="1050" dirty="0" smtClean="0">
                <a:hlinkClick r:id="rId5"/>
              </a:rPr>
              <a:t>gist.github.com/superjamie/d56d8bc3c9261ad603194726e3fef50f</a:t>
            </a:r>
            <a:r>
              <a:rPr lang="en-CA" sz="1050" dirty="0"/>
              <a:t> </a:t>
            </a:r>
            <a:r>
              <a:rPr lang="en-US" sz="1050" dirty="0" smtClean="0"/>
              <a:t>(LUKS on LVM)</a:t>
            </a:r>
          </a:p>
          <a:p>
            <a:r>
              <a:rPr lang="en-US" sz="1050" dirty="0">
                <a:hlinkClick r:id="rId6"/>
              </a:rPr>
              <a:t>https://</a:t>
            </a:r>
            <a:r>
              <a:rPr lang="en-US" sz="1050" dirty="0" smtClean="0">
                <a:hlinkClick r:id="rId6"/>
              </a:rPr>
              <a:t>www.itstorage.net/index.php/ldce/islme/572-instructions-for-auto-mounting-a-luks-encrypted-device-on-debian-12</a:t>
            </a: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20858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47041"/>
            <a:ext cx="7326630" cy="487680"/>
          </a:xfrm>
        </p:spPr>
        <p:txBody>
          <a:bodyPr/>
          <a:lstStyle/>
          <a:p>
            <a:r>
              <a:rPr lang="en-CA" sz="3200" dirty="0" smtClean="0"/>
              <a:t>LUKS</a:t>
            </a:r>
            <a:r>
              <a:rPr lang="en-CA" sz="3200" dirty="0"/>
              <a:t> </a:t>
            </a:r>
            <a:r>
              <a:rPr lang="en-CA" sz="3200" dirty="0" smtClean="0"/>
              <a:t>Notes and Cautions: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107697"/>
            <a:ext cx="7326630" cy="4633884"/>
          </a:xfrm>
        </p:spPr>
        <p:txBody>
          <a:bodyPr/>
          <a:lstStyle/>
          <a:p>
            <a:pPr lvl="0"/>
            <a:r>
              <a:rPr lang="en-US" dirty="0" smtClean="0"/>
              <a:t>Once opened/mounted, device/files are…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ccessible as unencrypted data</a:t>
            </a:r>
          </a:p>
          <a:p>
            <a:pPr lvl="1"/>
            <a:r>
              <a:rPr lang="en-US" dirty="0" smtClean="0"/>
              <a:t>still protected like any other clear-text device/files</a:t>
            </a:r>
          </a:p>
          <a:p>
            <a:pPr lvl="1"/>
            <a:r>
              <a:rPr lang="en-US" dirty="0" smtClean="0"/>
              <a:t>possibly visible to other users (and definitely root)</a:t>
            </a:r>
          </a:p>
          <a:p>
            <a:pPr lvl="0"/>
            <a:r>
              <a:rPr lang="en-US" dirty="0" smtClean="0"/>
              <a:t>Suspend/sleep leaves data accessible</a:t>
            </a:r>
          </a:p>
          <a:p>
            <a:pPr lvl="1"/>
            <a:r>
              <a:rPr lang="en-US" dirty="0" smtClean="0"/>
              <a:t>Can still </a:t>
            </a:r>
            <a:r>
              <a:rPr lang="en-US" dirty="0" smtClean="0">
                <a:hlinkClick r:id="rId2"/>
              </a:rPr>
              <a:t>hibernate</a:t>
            </a:r>
            <a:r>
              <a:rPr lang="en-US" dirty="0" smtClean="0"/>
              <a:t> safely</a:t>
            </a:r>
          </a:p>
          <a:p>
            <a:pPr lvl="1"/>
            <a:r>
              <a:rPr lang="en-US" dirty="0"/>
              <a:t>Can use </a:t>
            </a:r>
            <a:r>
              <a:rPr lang="en-US" b="1" dirty="0" err="1">
                <a:hlinkClick r:id="rId3"/>
              </a:rPr>
              <a:t>cryptsetup</a:t>
            </a:r>
            <a:r>
              <a:rPr lang="en-US" b="1" dirty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luksSuspend</a:t>
            </a:r>
            <a:endParaRPr lang="en-CA" dirty="0"/>
          </a:p>
          <a:p>
            <a:r>
              <a:rPr lang="en-US" dirty="0" smtClean="0"/>
              <a:t>Unencrypted </a:t>
            </a:r>
            <a:r>
              <a:rPr lang="en-US" dirty="0" smtClean="0">
                <a:hlinkClick r:id="rId4"/>
              </a:rPr>
              <a:t>swap</a:t>
            </a:r>
            <a:r>
              <a:rPr lang="en-US" dirty="0" smtClean="0"/>
              <a:t> can still leak data!</a:t>
            </a:r>
          </a:p>
          <a:p>
            <a:r>
              <a:rPr lang="en-US" dirty="0" smtClean="0"/>
              <a:t>May want to </a:t>
            </a:r>
            <a:r>
              <a:rPr lang="en-US" dirty="0" smtClean="0">
                <a:hlinkClick r:id="rId5"/>
              </a:rPr>
              <a:t>overwrite entire device</a:t>
            </a:r>
            <a:r>
              <a:rPr lang="en-US" dirty="0" smtClean="0"/>
              <a:t> before </a:t>
            </a:r>
            <a:r>
              <a:rPr lang="en-US" b="1" dirty="0" err="1" smtClean="0"/>
              <a:t>mkfs</a:t>
            </a:r>
            <a:endParaRPr lang="en-US" b="1" dirty="0" smtClean="0"/>
          </a:p>
          <a:p>
            <a:pPr lvl="1"/>
            <a:r>
              <a:rPr lang="en-US" dirty="0" smtClean="0"/>
              <a:t>zeros on mapped dev look random on raw dev</a:t>
            </a:r>
          </a:p>
          <a:p>
            <a:r>
              <a:rPr lang="en-US" dirty="0" smtClean="0"/>
              <a:t>In theory, can </a:t>
            </a:r>
            <a:r>
              <a:rPr lang="en-US" b="1" dirty="0" err="1" smtClean="0"/>
              <a:t>umount</a:t>
            </a:r>
            <a:r>
              <a:rPr lang="en-US" dirty="0" smtClean="0"/>
              <a:t> and </a:t>
            </a:r>
            <a:r>
              <a:rPr lang="en-US" b="1" dirty="0" err="1" smtClean="0"/>
              <a:t>cryptsetup</a:t>
            </a:r>
            <a:r>
              <a:rPr lang="en-US" b="1" dirty="0" smtClean="0"/>
              <a:t> close</a:t>
            </a:r>
            <a:r>
              <a:rPr lang="en-US" dirty="0" smtClean="0"/>
              <a:t> </a:t>
            </a:r>
            <a:r>
              <a:rPr lang="en-US" i="1" dirty="0" smtClean="0"/>
              <a:t>dev</a:t>
            </a:r>
          </a:p>
          <a:p>
            <a:pPr lvl="1"/>
            <a:r>
              <a:rPr lang="en-US" dirty="0" smtClean="0"/>
              <a:t>Can be locked by non-obvious processes or kernel itself</a:t>
            </a:r>
          </a:p>
        </p:txBody>
      </p:sp>
      <p:sp>
        <p:nvSpPr>
          <p:cNvPr id="5" name="Rectangle 4"/>
          <p:cNvSpPr/>
          <p:nvPr/>
        </p:nvSpPr>
        <p:spPr>
          <a:xfrm>
            <a:off x="531629" y="5905345"/>
            <a:ext cx="6794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6"/>
              </a:rPr>
              <a:t>https://</a:t>
            </a:r>
            <a:r>
              <a:rPr lang="en-CA" sz="1200" dirty="0" smtClean="0">
                <a:hlinkClick r:id="rId6"/>
              </a:rPr>
              <a:t>security.stackexchange.com/questions/49074/erasing-encryption-luks-keys-before-suspend-to-ram</a:t>
            </a:r>
          </a:p>
          <a:p>
            <a:r>
              <a:rPr lang="en-CA" sz="1200" dirty="0">
                <a:hlinkClick r:id="rId6"/>
              </a:rPr>
              <a:t>https://</a:t>
            </a:r>
            <a:r>
              <a:rPr lang="en-CA" sz="1200" dirty="0" smtClean="0">
                <a:hlinkClick r:id="rId6"/>
              </a:rPr>
              <a:t>superuser.com/questions/648333/how-to-make-suspend-to-ram-secure-on-ubuntu-with-full-disk-encryption-lvm-on-to</a:t>
            </a:r>
          </a:p>
          <a:p>
            <a:r>
              <a:rPr lang="en-CA" sz="1200" dirty="0">
                <a:hlinkClick r:id="rId6"/>
              </a:rPr>
              <a:t>https://waaaaargh.github.io/gnu&amp;linux/2013/08/06/lukssuspend-with-encrypted-root-on-archlinux</a:t>
            </a:r>
            <a:r>
              <a:rPr lang="en-CA" sz="1200" dirty="0" smtClean="0">
                <a:hlinkClick r:id="rId6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296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r>
              <a:rPr lang="en-CA" sz="3200" dirty="0" err="1" smtClean="0">
                <a:solidFill>
                  <a:srgbClr val="57514C"/>
                </a:solidFill>
              </a:rPr>
              <a:t>eCrypt</a:t>
            </a:r>
            <a:r>
              <a:rPr lang="en-CA" sz="3200" dirty="0" err="1" smtClean="0">
                <a:solidFill>
                  <a:srgbClr val="F49741"/>
                </a:solidFill>
              </a:rPr>
              <a:t>fs</a:t>
            </a:r>
            <a:endParaRPr lang="en-CA" sz="3200" dirty="0">
              <a:solidFill>
                <a:srgbClr val="F4974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16042"/>
            <a:ext cx="7326630" cy="4158039"/>
          </a:xfrm>
        </p:spPr>
        <p:txBody>
          <a:bodyPr/>
          <a:lstStyle/>
          <a:p>
            <a:pPr lvl="0"/>
            <a:r>
              <a:rPr lang="en-US" dirty="0" smtClean="0"/>
              <a:t>Works at the </a:t>
            </a:r>
            <a:r>
              <a:rPr lang="en-US" dirty="0" smtClean="0">
                <a:hlinkClick r:id="rId2"/>
              </a:rPr>
              <a:t>file system level</a:t>
            </a:r>
            <a:endParaRPr lang="en-US" dirty="0" smtClean="0"/>
          </a:p>
          <a:p>
            <a:pPr lvl="1"/>
            <a:r>
              <a:rPr lang="en-US" dirty="0" smtClean="0"/>
              <a:t>“Stacked” cryptographic file system</a:t>
            </a:r>
          </a:p>
          <a:p>
            <a:pPr lvl="1"/>
            <a:r>
              <a:rPr lang="en-US" dirty="0" smtClean="0"/>
              <a:t>Can use any underlying file system type</a:t>
            </a:r>
          </a:p>
          <a:p>
            <a:pPr lvl="0"/>
            <a:r>
              <a:rPr lang="en-US" dirty="0" smtClean="0">
                <a:hlinkClick r:id="rId3"/>
              </a:rPr>
              <a:t>Derived</a:t>
            </a:r>
            <a:r>
              <a:rPr lang="en-US" dirty="0" smtClean="0"/>
              <a:t> from </a:t>
            </a:r>
            <a:r>
              <a:rPr lang="en-US" dirty="0" err="1" smtClean="0">
                <a:hlinkClick r:id="rId4"/>
              </a:rPr>
              <a:t>Erez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Zadok’s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Cryptfs</a:t>
            </a:r>
            <a:r>
              <a:rPr lang="en-US" dirty="0" smtClean="0"/>
              <a:t> (1998)</a:t>
            </a:r>
          </a:p>
          <a:p>
            <a:pPr lvl="0"/>
            <a:r>
              <a:rPr lang="en-US" dirty="0" smtClean="0"/>
              <a:t>Now considered </a:t>
            </a:r>
            <a:r>
              <a:rPr lang="en-US" dirty="0" smtClean="0">
                <a:hlinkClick r:id="rId5"/>
              </a:rPr>
              <a:t>deprecated</a:t>
            </a:r>
            <a:endParaRPr lang="en-US" dirty="0"/>
          </a:p>
          <a:p>
            <a:pPr lvl="1"/>
            <a:r>
              <a:rPr lang="en-US" dirty="0" smtClean="0"/>
              <a:t>Some unresolved (minor?) </a:t>
            </a:r>
            <a:r>
              <a:rPr lang="en-US" dirty="0" smtClean="0">
                <a:hlinkClick r:id="rId6"/>
              </a:rPr>
              <a:t>security issues</a:t>
            </a:r>
            <a:endParaRPr lang="en-US" dirty="0" smtClean="0"/>
          </a:p>
          <a:p>
            <a:pPr lvl="1"/>
            <a:r>
              <a:rPr lang="en-US" dirty="0" smtClean="0"/>
              <a:t>Stale codebase for </a:t>
            </a:r>
            <a:r>
              <a:rPr lang="en-US" dirty="0" smtClean="0">
                <a:hlinkClick r:id="rId7"/>
              </a:rPr>
              <a:t>kernel</a:t>
            </a:r>
            <a:r>
              <a:rPr lang="en-US" dirty="0" smtClean="0"/>
              <a:t> (2020) and </a:t>
            </a:r>
            <a:r>
              <a:rPr lang="en-US" dirty="0" smtClean="0">
                <a:hlinkClick r:id="rId8"/>
              </a:rPr>
              <a:t>utilities</a:t>
            </a:r>
            <a:r>
              <a:rPr lang="en-US" dirty="0" smtClean="0"/>
              <a:t> (2017)</a:t>
            </a:r>
          </a:p>
          <a:p>
            <a:pPr lvl="0"/>
            <a:r>
              <a:rPr lang="en-US" dirty="0" smtClean="0"/>
              <a:t>Encryption of individual directories/files</a:t>
            </a:r>
          </a:p>
          <a:p>
            <a:pPr lvl="1"/>
            <a:r>
              <a:rPr lang="en-US" dirty="0" smtClean="0"/>
              <a:t>Per-user keys</a:t>
            </a:r>
          </a:p>
          <a:p>
            <a:pPr lvl="1"/>
            <a:r>
              <a:rPr lang="en-US" dirty="0" smtClean="0"/>
              <a:t>Handy utility to migrate user’s home directory</a:t>
            </a:r>
          </a:p>
          <a:p>
            <a:pPr lvl="1"/>
            <a:r>
              <a:rPr lang="en-US" dirty="0" smtClean="0"/>
              <a:t>New mount point for each encrypted top-level directory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188720" y="6027003"/>
            <a:ext cx="5721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9"/>
              </a:rPr>
              <a:t>https://</a:t>
            </a:r>
            <a:r>
              <a:rPr lang="en-CA" sz="1200" dirty="0" smtClean="0">
                <a:hlinkClick r:id="rId9"/>
              </a:rPr>
              <a:t>en.wikipedia.org/wiki/ECryptfs</a:t>
            </a:r>
          </a:p>
          <a:p>
            <a:r>
              <a:rPr lang="en-CA" sz="1200" dirty="0">
                <a:hlinkClick r:id="rId9"/>
              </a:rPr>
              <a:t>https://www.ecryptfs.org</a:t>
            </a:r>
            <a:r>
              <a:rPr lang="en-CA" sz="1200" dirty="0" smtClean="0">
                <a:hlinkClick r:id="rId9"/>
              </a:rPr>
              <a:t>/</a:t>
            </a:r>
          </a:p>
          <a:p>
            <a:r>
              <a:rPr lang="en-CA" sz="1200" dirty="0">
                <a:hlinkClick r:id="rId9"/>
              </a:rPr>
              <a:t>https://launchpad.net/ecryptfs</a:t>
            </a:r>
            <a:r>
              <a:rPr lang="en-CA" sz="1200" dirty="0" smtClean="0">
                <a:hlinkClick r:id="rId9"/>
              </a:rPr>
              <a:t>/</a:t>
            </a:r>
          </a:p>
          <a:p>
            <a:r>
              <a:rPr lang="en-CA" sz="1200" dirty="0">
                <a:hlinkClick r:id="rId9"/>
              </a:rPr>
              <a:t>https://</a:t>
            </a:r>
            <a:r>
              <a:rPr lang="en-CA" sz="1200" dirty="0" smtClean="0">
                <a:hlinkClick r:id="rId9"/>
              </a:rPr>
              <a:t>wiki.archlinux.org/title/ECryptfs</a:t>
            </a:r>
          </a:p>
        </p:txBody>
      </p:sp>
      <p:pic>
        <p:nvPicPr>
          <p:cNvPr id="4" name="Picture 3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2817" y="335389"/>
            <a:ext cx="1519127" cy="14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77" y="711911"/>
            <a:ext cx="7326630" cy="487680"/>
          </a:xfrm>
        </p:spPr>
        <p:txBody>
          <a:bodyPr/>
          <a:lstStyle/>
          <a:p>
            <a:r>
              <a:rPr lang="en-CA" dirty="0" err="1">
                <a:solidFill>
                  <a:srgbClr val="57514C"/>
                </a:solidFill>
              </a:rPr>
              <a:t>eCrypt</a:t>
            </a:r>
            <a:r>
              <a:rPr lang="en-CA" dirty="0" err="1">
                <a:solidFill>
                  <a:srgbClr val="F49741"/>
                </a:solidFill>
              </a:rPr>
              <a:t>fs</a:t>
            </a:r>
            <a:r>
              <a:rPr lang="en-CA" dirty="0" smtClean="0"/>
              <a:t> </a:t>
            </a:r>
            <a:r>
              <a:rPr lang="en-CA" dirty="0" smtClean="0"/>
              <a:t>Setup</a:t>
            </a:r>
            <a:endParaRPr lang="en-CA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77" y="1416042"/>
            <a:ext cx="7739173" cy="4158039"/>
          </a:xfrm>
        </p:spPr>
        <p:txBody>
          <a:bodyPr/>
          <a:lstStyle/>
          <a:p>
            <a:pPr lvl="0"/>
            <a:r>
              <a:rPr lang="en-US" b="1" dirty="0"/>
              <a:t>a</a:t>
            </a:r>
            <a:r>
              <a:rPr lang="en-US" b="1" dirty="0" smtClean="0"/>
              <a:t>pt install </a:t>
            </a:r>
            <a:r>
              <a:rPr lang="en-US" b="1" dirty="0" err="1" smtClean="0"/>
              <a:t>ecryptfs-utils</a:t>
            </a:r>
            <a:r>
              <a:rPr lang="en-US" i="1" dirty="0" smtClean="0"/>
              <a:t> or </a:t>
            </a:r>
            <a:r>
              <a:rPr lang="en-US" b="1" dirty="0" err="1" smtClean="0"/>
              <a:t>dnf</a:t>
            </a:r>
            <a:r>
              <a:rPr lang="en-US" b="1" dirty="0" smtClean="0"/>
              <a:t> install </a:t>
            </a:r>
            <a:r>
              <a:rPr lang="en-US" b="1" dirty="0" err="1" smtClean="0"/>
              <a:t>ecryptfs-utils</a:t>
            </a:r>
            <a:endParaRPr lang="en-US" b="1" dirty="0" smtClean="0"/>
          </a:p>
          <a:p>
            <a:pPr lvl="1"/>
            <a:r>
              <a:rPr lang="en-US" i="1" dirty="0" smtClean="0"/>
              <a:t>Kernel also needs to have driver support compiled in</a:t>
            </a:r>
          </a:p>
          <a:p>
            <a:pPr lvl="1"/>
            <a:r>
              <a:rPr lang="en-US" i="1" dirty="0" smtClean="0"/>
              <a:t>Support being dropped in some distros</a:t>
            </a:r>
          </a:p>
          <a:p>
            <a:pPr lvl="0"/>
            <a:r>
              <a:rPr lang="en-US" b="1" dirty="0" err="1"/>
              <a:t>m</a:t>
            </a:r>
            <a:r>
              <a:rPr lang="en-US" b="1" dirty="0" err="1" smtClean="0"/>
              <a:t>odprobe</a:t>
            </a:r>
            <a:r>
              <a:rPr lang="en-US" b="1" dirty="0" smtClean="0"/>
              <a:t> </a:t>
            </a:r>
            <a:r>
              <a:rPr lang="en-US" b="1" dirty="0" err="1" smtClean="0"/>
              <a:t>ecryptfs</a:t>
            </a:r>
            <a:r>
              <a:rPr lang="en-US" b="1" dirty="0" smtClean="0"/>
              <a:t> </a:t>
            </a:r>
            <a:r>
              <a:rPr lang="en-US" sz="2000" i="1" dirty="0" smtClean="0"/>
              <a:t>(on initial setup only?)</a:t>
            </a:r>
          </a:p>
          <a:p>
            <a:pPr lvl="0"/>
            <a:r>
              <a:rPr lang="en-US" b="1" dirty="0" err="1" smtClean="0"/>
              <a:t>ecryptfs</a:t>
            </a:r>
            <a:r>
              <a:rPr lang="en-US" b="1" dirty="0" smtClean="0"/>
              <a:t>-migrate-home -u </a:t>
            </a:r>
            <a:r>
              <a:rPr lang="en-US" i="1" dirty="0" smtClean="0"/>
              <a:t>username</a:t>
            </a:r>
          </a:p>
          <a:p>
            <a:pPr lvl="1"/>
            <a:r>
              <a:rPr lang="en-US" i="1" dirty="0"/>
              <a:t>Enter </a:t>
            </a:r>
            <a:r>
              <a:rPr lang="en-US" i="1" dirty="0" smtClean="0"/>
              <a:t>passphrase, cipher, etc.</a:t>
            </a:r>
          </a:p>
          <a:p>
            <a:pPr lvl="0"/>
            <a:r>
              <a:rPr lang="en-US" b="1" dirty="0" smtClean="0"/>
              <a:t>Manual setup:</a:t>
            </a:r>
          </a:p>
          <a:p>
            <a:pPr lvl="1"/>
            <a:r>
              <a:rPr lang="en-US" b="1" dirty="0" err="1" smtClean="0"/>
              <a:t>mkdir</a:t>
            </a:r>
            <a:r>
              <a:rPr lang="en-US" b="1" dirty="0" smtClean="0"/>
              <a:t> ~/</a:t>
            </a:r>
            <a:r>
              <a:rPr lang="en-US" i="1" dirty="0" err="1" smtClean="0"/>
              <a:t>my_data</a:t>
            </a:r>
            <a:endParaRPr lang="en-US" i="1" dirty="0"/>
          </a:p>
          <a:p>
            <a:pPr lvl="1"/>
            <a:r>
              <a:rPr lang="en-US" b="1" dirty="0" err="1"/>
              <a:t>s</a:t>
            </a:r>
            <a:r>
              <a:rPr lang="en-US" b="1" dirty="0" err="1" smtClean="0"/>
              <a:t>udo</a:t>
            </a:r>
            <a:r>
              <a:rPr lang="en-US" b="1" dirty="0" smtClean="0"/>
              <a:t> mount –t </a:t>
            </a:r>
            <a:r>
              <a:rPr lang="en-US" b="1" dirty="0" err="1" smtClean="0"/>
              <a:t>ecryptfs</a:t>
            </a:r>
            <a:r>
              <a:rPr lang="en-US" b="1" dirty="0" smtClean="0"/>
              <a:t> ~/</a:t>
            </a:r>
            <a:r>
              <a:rPr lang="en-US" i="1" dirty="0" err="1" smtClean="0"/>
              <a:t>my_data</a:t>
            </a:r>
            <a:r>
              <a:rPr lang="en-US" b="1" dirty="0" smtClean="0"/>
              <a:t> ~/</a:t>
            </a:r>
            <a:r>
              <a:rPr lang="en-US" i="1" dirty="0" err="1" smtClean="0"/>
              <a:t>my_data</a:t>
            </a:r>
            <a:endParaRPr lang="en-US" i="1" dirty="0" smtClean="0"/>
          </a:p>
          <a:p>
            <a:pPr lvl="0"/>
            <a:endParaRPr lang="en-US" b="1" dirty="0" smtClean="0"/>
          </a:p>
          <a:p>
            <a:pPr lvl="0"/>
            <a:endParaRPr lang="en-US" b="1" i="1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76177" y="5995749"/>
            <a:ext cx="6504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askubuntu.com/questions/1335006/what-is-the-recommended-method-to-encrypt-the-home-directory-in-ubuntu-21-04</a:t>
            </a:r>
            <a:endParaRPr lang="en-CA" sz="1200" dirty="0" smtClean="0"/>
          </a:p>
          <a:p>
            <a:r>
              <a:rPr lang="en-CA" sz="1200" dirty="0">
                <a:hlinkClick r:id="rId3"/>
              </a:rPr>
              <a:t>https://sysphere.org/~</a:t>
            </a:r>
            <a:r>
              <a:rPr lang="en-CA" sz="1200" dirty="0" smtClean="0">
                <a:hlinkClick r:id="rId3"/>
              </a:rPr>
              <a:t>anrxc/j/articles/ecryptfs/index.html</a:t>
            </a:r>
            <a:endParaRPr lang="en-CA" sz="1200" dirty="0" smtClean="0"/>
          </a:p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gist.github.com/drmalex07/097963cc89a0e9cf90e8</a:t>
            </a:r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17855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 Presentation Theme -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10937</TotalTime>
  <Words>1071</Words>
  <Application>Microsoft Office PowerPoint</Application>
  <PresentationFormat>On-screen Show (4:3)</PresentationFormat>
  <Paragraphs>183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UM Presentation Theme - 4x3</vt:lpstr>
      <vt:lpstr>Linux  File System Encryption</vt:lpstr>
      <vt:lpstr>About me…</vt:lpstr>
      <vt:lpstr>Why encrypt files or file systems?</vt:lpstr>
      <vt:lpstr>Encryption Types/Levels</vt:lpstr>
      <vt:lpstr>Linux Unified Key Setup (LUKS)</vt:lpstr>
      <vt:lpstr>LUKS Setup (redundant?)</vt:lpstr>
      <vt:lpstr>LUKS Notes and Cautions:</vt:lpstr>
      <vt:lpstr>eCryptfs</vt:lpstr>
      <vt:lpstr>eCryptfs Setup</vt:lpstr>
      <vt:lpstr>eCryptfs Notes and Cautions:</vt:lpstr>
      <vt:lpstr>Fscrypt</vt:lpstr>
      <vt:lpstr>Fscrypt Setup</vt:lpstr>
      <vt:lpstr>Fscrypt Notes and Cautions:</vt:lpstr>
      <vt:lpstr>Which One Wins?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File System Encryption</dc:title>
  <dc:creator>Gilbert Detillieux</dc:creator>
  <cp:lastModifiedBy>Gilbert Detillieux</cp:lastModifiedBy>
  <cp:revision>239</cp:revision>
  <dcterms:created xsi:type="dcterms:W3CDTF">2019-07-17T19:24:48Z</dcterms:created>
  <dcterms:modified xsi:type="dcterms:W3CDTF">2026-01-06T21:32:10Z</dcterms:modified>
</cp:coreProperties>
</file>