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6" r:id="rId3"/>
    <p:sldId id="299" r:id="rId4"/>
    <p:sldId id="267" r:id="rId5"/>
    <p:sldId id="268" r:id="rId6"/>
    <p:sldId id="269" r:id="rId7"/>
    <p:sldId id="270" r:id="rId8"/>
    <p:sldId id="281" r:id="rId9"/>
    <p:sldId id="282" r:id="rId10"/>
    <p:sldId id="287" r:id="rId11"/>
    <p:sldId id="288" r:id="rId12"/>
    <p:sldId id="277" r:id="rId13"/>
    <p:sldId id="276" r:id="rId14"/>
    <p:sldId id="278" r:id="rId15"/>
    <p:sldId id="283" r:id="rId16"/>
    <p:sldId id="284" r:id="rId17"/>
    <p:sldId id="285" r:id="rId18"/>
    <p:sldId id="286" r:id="rId19"/>
    <p:sldId id="279" r:id="rId20"/>
    <p:sldId id="280" r:id="rId21"/>
    <p:sldId id="272" r:id="rId22"/>
    <p:sldId id="296" r:id="rId23"/>
    <p:sldId id="289" r:id="rId24"/>
    <p:sldId id="297" r:id="rId25"/>
    <p:sldId id="271" r:id="rId26"/>
    <p:sldId id="298" r:id="rId27"/>
    <p:sldId id="273" r:id="rId28"/>
    <p:sldId id="291" r:id="rId29"/>
    <p:sldId id="292" r:id="rId30"/>
    <p:sldId id="293" r:id="rId31"/>
    <p:sldId id="274" r:id="rId32"/>
    <p:sldId id="275" r:id="rId33"/>
    <p:sldId id="295" r:id="rId34"/>
    <p:sldId id="290" r:id="rId35"/>
    <p:sldId id="294" r:id="rId36"/>
    <p:sldId id="300" r:id="rId37"/>
    <p:sldId id="265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94"/>
  </p:normalViewPr>
  <p:slideViewPr>
    <p:cSldViewPr snapToGrid="0" snapToObjects="1">
      <p:cViewPr varScale="1">
        <p:scale>
          <a:sx n="77" d="100"/>
          <a:sy n="77" d="100"/>
        </p:scale>
        <p:origin x="5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2103120"/>
            <a:ext cx="6858000" cy="86868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971800"/>
            <a:ext cx="6858000" cy="3705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863F7A-8B84-0B49-8533-C5FAAD6E1B9A}"/>
              </a:ext>
            </a:extLst>
          </p:cNvPr>
          <p:cNvSpPr/>
          <p:nvPr userDrawn="1"/>
        </p:nvSpPr>
        <p:spPr>
          <a:xfrm>
            <a:off x="0" y="3708400"/>
            <a:ext cx="9144000" cy="314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7F8958-4A33-8746-B591-A97D1D6E61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886200"/>
            <a:ext cx="3897334" cy="2958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BE65A2-DAAC-8849-B594-6B60F7B2F7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1392" y="5151121"/>
            <a:ext cx="2623762" cy="126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46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t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11DE279-CD55-9C48-86F3-F96FC75786C8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3236D8-A51F-7C4C-AEAD-82AFD284DC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9232" y="2489201"/>
            <a:ext cx="3841826" cy="185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74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88720" y="934721"/>
            <a:ext cx="7326630" cy="487680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720" y="2217709"/>
            <a:ext cx="7326630" cy="209296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B29056E-C4DD-A147-9F53-DA4CF5E60C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8721" y="1623205"/>
            <a:ext cx="7326630" cy="393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239653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B29056E-C4DD-A147-9F53-DA4CF5E60C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920" y="2976591"/>
            <a:ext cx="2204720" cy="393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C0CE3CF-D527-5F44-99A0-0EE772E9D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920" y="3487709"/>
            <a:ext cx="2204720" cy="1632931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6BA23E-2382-EA44-BDCF-0B05B6A7C1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920" y="1768901"/>
            <a:ext cx="2246963" cy="97166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A36FC98-F238-C545-8AFA-19614DB5AC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8678" y="2976591"/>
            <a:ext cx="2204720" cy="393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B63C603-D332-E743-AFC9-3484D2B5654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458678" y="3487709"/>
            <a:ext cx="2204720" cy="1632931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30D1194-DFBC-EF42-83F6-3323A16BE2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55362" y="2976591"/>
            <a:ext cx="2204720" cy="393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1E83626-5CEB-3449-8EF9-348D3F8E016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55362" y="3487709"/>
            <a:ext cx="2204720" cy="1632931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977955B-497C-4344-96E5-C8D4A0DD17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3920" y="955523"/>
            <a:ext cx="7326630" cy="487680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200F88-9BD6-604E-885A-C5650C6192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58678" y="1768901"/>
            <a:ext cx="2246963" cy="9716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ACB658-2356-6448-BC9D-C601697CC1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55362" y="1768901"/>
            <a:ext cx="2246963" cy="97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91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B29056E-C4DD-A147-9F53-DA4CF5E60C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9520" y="1732491"/>
            <a:ext cx="2204720" cy="393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C0CE3CF-D527-5F44-99A0-0EE772E9D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9520" y="2288829"/>
            <a:ext cx="3332480" cy="2229124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977955B-497C-4344-96E5-C8D4A0DD17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9520" y="932563"/>
            <a:ext cx="7326630" cy="487680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A5F669-F6B9-E64A-B58D-61459BB08B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78070" y="1745402"/>
            <a:ext cx="3332480" cy="277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52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A5F669-F6B9-E64A-B58D-61459BB08B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39520" y="1725082"/>
            <a:ext cx="3332480" cy="2772551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B29056E-C4DD-A147-9F53-DA4CF5E60C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02835" y="1725082"/>
            <a:ext cx="2204720" cy="393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C0CE3CF-D527-5F44-99A0-0EE772E9D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2835" y="2268509"/>
            <a:ext cx="3332480" cy="2229124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977955B-497C-4344-96E5-C8D4A0DD17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9520" y="932563"/>
            <a:ext cx="7326630" cy="487680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657542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98EA36-B807-E748-8440-B81EDE6B69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9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33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B29056E-C4DD-A147-9F53-DA4CF5E60C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7040" y="1950720"/>
            <a:ext cx="2001520" cy="2692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86EA77-4CA0-7340-B908-29F448030B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7097" y="0"/>
            <a:ext cx="6276903" cy="590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08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88720" y="934721"/>
            <a:ext cx="4419600" cy="487680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720" y="2217709"/>
            <a:ext cx="4419600" cy="209296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B29056E-C4DD-A147-9F53-DA4CF5E60C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8721" y="1623205"/>
            <a:ext cx="4419599" cy="393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5D1D19-CB81-D046-A637-C9E55695B5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43650" y="0"/>
            <a:ext cx="2800350" cy="590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79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26D75CC-D4C3-C443-89F2-D52F36514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8800" y="840741"/>
            <a:ext cx="3180080" cy="487680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3E9C5EE-4D38-8B44-B138-C60A217042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0721" y="1775462"/>
            <a:ext cx="2245359" cy="18414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80555D-A1E5-924C-9BE2-897D296D7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721" y="4545291"/>
            <a:ext cx="2001519" cy="615989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FD5A86B8-B853-0B4D-9C85-A81D900FB18E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3586163" y="1514475"/>
            <a:ext cx="4999037" cy="38782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243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6B46A5-0023-5543-8FCC-5D0E21599EE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5897943"/>
            <a:ext cx="9144000" cy="71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172BFD-EA79-AB40-ABD1-6554221356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414592" y="6060697"/>
            <a:ext cx="1415667" cy="68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37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-ulm.de/~mascheck/various/shebang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hs.org/Archive/Distributions/Research/Dennis_v5/v5man.pdf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hs.org/Archive/Distributions/Research/Dennis_v5/v5man.pdf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9p.io/7thEdMan/" TargetMode="External"/><Relationship Id="rId2" Type="http://schemas.openxmlformats.org/officeDocument/2006/relationships/hyperlink" Target="https://www.tuhs.org/Archive/Distributions/Research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USENIX" TargetMode="External"/><Relationship Id="rId2" Type="http://schemas.openxmlformats.org/officeDocument/2006/relationships/hyperlink" Target="http://static.usenix.org/publications/login/whysemi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istory_of_the_Berkeley_Software_Distribution" TargetMode="External"/><Relationship Id="rId2" Type="http://schemas.openxmlformats.org/officeDocument/2006/relationships/hyperlink" Target="https://en.wikipedia.org/wiki/Berkeley_Software_Distribution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ndrew_S._Tanenbaum" TargetMode="External"/><Relationship Id="rId2" Type="http://schemas.openxmlformats.org/officeDocument/2006/relationships/hyperlink" Target="https://en.wikipedia.org/wiki/Richard_Stallman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MINIX" TargetMode="External"/><Relationship Id="rId4" Type="http://schemas.openxmlformats.org/officeDocument/2006/relationships/hyperlink" Target="https://en.wikipedia.org/wiki/History_of_Unix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istory_of_Unix" TargetMode="External"/><Relationship Id="rId2" Type="http://schemas.openxmlformats.org/officeDocument/2006/relationships/hyperlink" Target="https://en.wikipedia.org/wiki/Bill_Jo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s://en.wikipedia.org/wiki/X_Window_System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History_of_Unix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books.google.ca/books?id=-inF2Gv9w68C&amp;pg=PT82" TargetMode="External"/><Relationship Id="rId2" Type="http://schemas.openxmlformats.org/officeDocument/2006/relationships/hyperlink" Target="https://www.usenix.org/about/history/internationa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muug.ca/about.html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lifford_Stoll" TargetMode="External"/><Relationship Id="rId2" Type="http://schemas.openxmlformats.org/officeDocument/2006/relationships/hyperlink" Target="https://en.wikipedia.org/wiki/Robert_Tappan_Morri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Markus_Hes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istory_of_Unix" TargetMode="External"/><Relationship Id="rId2" Type="http://schemas.openxmlformats.org/officeDocument/2006/relationships/hyperlink" Target="https://en.wikipedia.org/wiki/Linus_Torvald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s://en.wikipedia.org/wiki/Tru64_UNIX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uug.ca/pub/muuglines/pdf/tuug9205.pdf" TargetMode="External"/><Relationship Id="rId2" Type="http://schemas.openxmlformats.org/officeDocument/2006/relationships/hyperlink" Target="https://muug.ca/about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https://muug.ca/pub/muuglines/pdf/muug9206.pd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st_of_security_hacking_incidents" TargetMode="External"/><Relationship Id="rId2" Type="http://schemas.openxmlformats.org/officeDocument/2006/relationships/hyperlink" Target="https://en.wikipedia.org/wiki/Kevin_Mitnick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un_Microsystems" TargetMode="External"/><Relationship Id="rId2" Type="http://schemas.openxmlformats.org/officeDocument/2006/relationships/hyperlink" Target="https://en.wikipedia.org/wiki/History_of_Unix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cr.yp.to/djbdns/forgery.html" TargetMode="External"/><Relationship Id="rId2" Type="http://schemas.openxmlformats.org/officeDocument/2006/relationships/hyperlink" Target="https://en.wikipedia.org/wiki/Dan_Kaminsky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chneier.com/blog/archives/2008/07/the_dns_vulnera.html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muug.ca/pub/muuglines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heo_de_Raadt" TargetMode="External"/><Relationship Id="rId2" Type="http://schemas.openxmlformats.org/officeDocument/2006/relationships/hyperlink" Target="https://soylentnews.org/article.pl?sid=14/04/11/033322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darkreading.com/vulnerabilities---threats/the-10-worst-vulnerabilities-of-the-last-10-years/d/d-id/1325425" TargetMode="External"/><Relationship Id="rId4" Type="http://schemas.openxmlformats.org/officeDocument/2006/relationships/hyperlink" Target="https://muug.ca/pub/muuglines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xkcd.com/2054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uickmeme.com/meme/356f74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xkcd.com/2166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PDP-7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socialcompare.com/en/comparison/raspberrypi-models-comparison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hs.org/Archive/Distributions/Research/Keith_Bostic_v7/v7.tap.gz" TargetMode="External"/><Relationship Id="rId7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inkedin.com/pulse/adventures-raspberry-pi3-1-running-unix-v7-emulated-pdp-11-chris-tham" TargetMode="External"/><Relationship Id="rId5" Type="http://schemas.openxmlformats.org/officeDocument/2006/relationships/hyperlink" Target="https://xkcd.com/2221/" TargetMode="External"/><Relationship Id="rId4" Type="http://schemas.openxmlformats.org/officeDocument/2006/relationships/hyperlink" Target="https://obsolescence.wixsite.com/obsolescence/pidp-11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s.upenn.edu/~lee/07cis505/Papers/ritchie-bstj84.pdf" TargetMode="External"/><Relationship Id="rId2" Type="http://schemas.openxmlformats.org/officeDocument/2006/relationships/hyperlink" Target="https://www.bell-labs.com/usr/dmr/www/retro.pdf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eter_H._Salus" TargetMode="External"/><Relationship Id="rId2" Type="http://schemas.openxmlformats.org/officeDocument/2006/relationships/hyperlink" Target="https://en.wikipedia.org/wiki/Douglas_McIlro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hyperlink" Target="https://en.wikipedia.org/wiki/Unix_philosophy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gi.no/emne/unix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creativecommons.org/licenses/by-sa/2.5/ca/deed.en_CA" TargetMode="Externa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ennis_Ritchie" TargetMode="External"/><Relationship Id="rId7" Type="http://schemas.openxmlformats.org/officeDocument/2006/relationships/image" Target="../media/image12.png"/><Relationship Id="rId2" Type="http://schemas.openxmlformats.org/officeDocument/2006/relationships/hyperlink" Target="https://en.wikipedia.org/wiki/Ken_Thomps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EY6q5dv_B-o" TargetMode="External"/><Relationship Id="rId5" Type="http://schemas.openxmlformats.org/officeDocument/2006/relationships/hyperlink" Target="https://en.wikipedia.org/wiki/History_of_Unix" TargetMode="External"/><Relationship Id="rId4" Type="http://schemas.openxmlformats.org/officeDocument/2006/relationships/hyperlink" Target="https://en.wikipedia.org/wiki/Brian_Kernighan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PDP-7#cite_note-microsoftpdp7-2" TargetMode="External"/><Relationship Id="rId3" Type="http://schemas.openxmlformats.org/officeDocument/2006/relationships/hyperlink" Target="http://bsdimp.blogspot.com/2019/07/the-pdp-7-where-unix-began.html" TargetMode="External"/><Relationship Id="rId7" Type="http://schemas.openxmlformats.org/officeDocument/2006/relationships/hyperlink" Target="https://en.wikipedia.org/wiki/PDP-7#cite_note-liinfopdp7-1" TargetMode="External"/><Relationship Id="rId2" Type="http://schemas.openxmlformats.org/officeDocument/2006/relationships/hyperlink" Target="https://en.wikipedia.org/wiki/PDP-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Minicomputer" TargetMode="External"/><Relationship Id="rId5" Type="http://schemas.openxmlformats.org/officeDocument/2006/relationships/hyperlink" Target="https://en.wikipedia.org/wiki/Digital_Equipment_Corporation" TargetMode="External"/><Relationship Id="rId10" Type="http://schemas.openxmlformats.org/officeDocument/2006/relationships/hyperlink" Target="https://en.wikipedia.org/wiki/Computing_platform" TargetMode="External"/><Relationship Id="rId4" Type="http://schemas.openxmlformats.org/officeDocument/2006/relationships/image" Target="../media/image13.png"/><Relationship Id="rId9" Type="http://schemas.openxmlformats.org/officeDocument/2006/relationships/hyperlink" Target="https://en.wikipedia.org/wiki/DECtap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en.wikipedia.org/wiki/History_of_Unix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en.wikipedia.org/wiki/PDP-11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hs.org/Archive/Distributions/Research/Dennis_v5/v5man.pdf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hs.org/Archive/Distributions/Research/Dennis_v5/v5man.pdf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301B1-947B-F649-BFE3-783BFB11EA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#!</a:t>
            </a:r>
            <a:r>
              <a:rPr lang="en-US" dirty="0" smtClean="0"/>
              <a:t>/</a:t>
            </a:r>
            <a:r>
              <a:rPr lang="en-US" dirty="0" smtClean="0"/>
              <a:t>UNIX</a:t>
            </a:r>
            <a:r>
              <a:rPr lang="en-US" sz="5400" baseline="30000" dirty="0" smtClean="0"/>
              <a:t>®</a:t>
            </a:r>
            <a:r>
              <a:rPr lang="en-US" dirty="0" smtClean="0"/>
              <a:t>@</a:t>
            </a:r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69B82-5A95-B842-92AA-0EDF655C69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(A Personal History)</a:t>
            </a:r>
          </a:p>
          <a:p>
            <a:r>
              <a:rPr lang="en-US" sz="2400" dirty="0" smtClean="0"/>
              <a:t>By Gilbert Detillieux, Dec. 2019 MUUG Meeting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3165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10" y="961739"/>
            <a:ext cx="7791189" cy="3761684"/>
          </a:xfrm>
        </p:spPr>
      </p:pic>
      <p:sp>
        <p:nvSpPr>
          <p:cNvPr id="8" name="TextBox 7"/>
          <p:cNvSpPr txBox="1"/>
          <p:nvPr/>
        </p:nvSpPr>
        <p:spPr>
          <a:xfrm>
            <a:off x="787887" y="6213092"/>
            <a:ext cx="6390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/>
              <a:t>Source: </a:t>
            </a:r>
            <a:r>
              <a:rPr lang="en-CA" sz="1400" dirty="0">
                <a:hlinkClick r:id="rId3"/>
              </a:rPr>
              <a:t>https://www.tuhs.org/Archive/Distributions/Research/Dennis_v5/v5man.pdf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295268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62" y="874661"/>
            <a:ext cx="6355531" cy="4124334"/>
          </a:xfrm>
        </p:spPr>
      </p:pic>
      <p:sp>
        <p:nvSpPr>
          <p:cNvPr id="3" name="TextBox 2"/>
          <p:cNvSpPr txBox="1"/>
          <p:nvPr/>
        </p:nvSpPr>
        <p:spPr>
          <a:xfrm>
            <a:off x="787887" y="6213092"/>
            <a:ext cx="6390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/>
              <a:t>Source: </a:t>
            </a:r>
            <a:r>
              <a:rPr lang="en-CA" sz="1400" dirty="0">
                <a:hlinkClick r:id="rId3"/>
              </a:rPr>
              <a:t>https://www.tuhs.org/Archive/Distributions/Research/Dennis_v5/v5man.pdf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22910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Man Pages by Version</a:t>
            </a:r>
            <a:endParaRPr lang="en-CA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1563251"/>
              </p:ext>
            </p:extLst>
          </p:nvPr>
        </p:nvGraphicFramePr>
        <p:xfrm>
          <a:off x="1188720" y="1704171"/>
          <a:ext cx="6192522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6731">
                  <a:extLst>
                    <a:ext uri="{9D8B030D-6E8A-4147-A177-3AD203B41FA5}">
                      <a16:colId xmlns:a16="http://schemas.microsoft.com/office/drawing/2014/main" val="762177062"/>
                    </a:ext>
                  </a:extLst>
                </a:gridCol>
                <a:gridCol w="619218">
                  <a:extLst>
                    <a:ext uri="{9D8B030D-6E8A-4147-A177-3AD203B41FA5}">
                      <a16:colId xmlns:a16="http://schemas.microsoft.com/office/drawing/2014/main" val="742418160"/>
                    </a:ext>
                  </a:extLst>
                </a:gridCol>
                <a:gridCol w="619218">
                  <a:extLst>
                    <a:ext uri="{9D8B030D-6E8A-4147-A177-3AD203B41FA5}">
                      <a16:colId xmlns:a16="http://schemas.microsoft.com/office/drawing/2014/main" val="1886772623"/>
                    </a:ext>
                  </a:extLst>
                </a:gridCol>
                <a:gridCol w="618916">
                  <a:extLst>
                    <a:ext uri="{9D8B030D-6E8A-4147-A177-3AD203B41FA5}">
                      <a16:colId xmlns:a16="http://schemas.microsoft.com/office/drawing/2014/main" val="3837428767"/>
                    </a:ext>
                  </a:extLst>
                </a:gridCol>
                <a:gridCol w="618439">
                  <a:extLst>
                    <a:ext uri="{9D8B030D-6E8A-4147-A177-3AD203B41FA5}">
                      <a16:colId xmlns:a16="http://schemas.microsoft.com/office/drawing/2014/main" val="21906229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Version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V1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V5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V6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V7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554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Commands(1)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61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81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81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136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1673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System Calls(2)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34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41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43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47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510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Subroutines/</a:t>
                      </a:r>
                      <a:r>
                        <a:rPr lang="en-CA" dirty="0" err="1" smtClean="0"/>
                        <a:t>libc</a:t>
                      </a:r>
                      <a:r>
                        <a:rPr lang="en-CA" dirty="0" smtClean="0"/>
                        <a:t>(3)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36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39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56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648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Special Files(4)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7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18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18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16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04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File Formats(5)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9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16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17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1242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User-maintained/games(6)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30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25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16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309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Miscellaneous(7)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18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5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6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5880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System Maintenance(8)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--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23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27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7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5575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77028" y="6100266"/>
            <a:ext cx="617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Sources: </a:t>
            </a:r>
            <a:r>
              <a:rPr lang="en-CA" dirty="0">
                <a:hlinkClick r:id="rId2"/>
              </a:rPr>
              <a:t>https://www.tuhs.org/Archive/Distributions/Research</a:t>
            </a:r>
            <a:r>
              <a:rPr lang="en-CA" dirty="0" smtClean="0">
                <a:hlinkClick r:id="rId2"/>
              </a:rPr>
              <a:t>/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	</a:t>
            </a:r>
            <a:r>
              <a:rPr lang="en-CA" dirty="0" smtClean="0">
                <a:hlinkClick r:id="rId3"/>
              </a:rPr>
              <a:t>https</a:t>
            </a:r>
            <a:r>
              <a:rPr lang="en-CA" dirty="0">
                <a:hlinkClick r:id="rId3"/>
              </a:rPr>
              <a:t>://9p.io/7thEdMan/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282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20" y="934721"/>
            <a:ext cx="5061768" cy="487680"/>
          </a:xfrm>
        </p:spPr>
        <p:txBody>
          <a:bodyPr/>
          <a:lstStyle/>
          <a:p>
            <a:r>
              <a:rPr lang="en-CA" dirty="0" smtClean="0"/>
              <a:t>USENIX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720" y="2217709"/>
            <a:ext cx="5282665" cy="3556790"/>
          </a:xfrm>
        </p:spPr>
        <p:txBody>
          <a:bodyPr/>
          <a:lstStyle/>
          <a:p>
            <a:pPr lvl="0"/>
            <a:r>
              <a:rPr lang="en-US" dirty="0" smtClean="0"/>
              <a:t>Founded in 1975</a:t>
            </a:r>
          </a:p>
          <a:p>
            <a:pPr lvl="0"/>
            <a:r>
              <a:rPr lang="en-US" dirty="0" smtClean="0"/>
              <a:t>Had to change name to avoid trademark infringement</a:t>
            </a:r>
          </a:p>
          <a:p>
            <a:pPr lvl="0"/>
            <a:r>
              <a:rPr lang="en-US" dirty="0" smtClean="0"/>
              <a:t>Based out of Berkeley, CA</a:t>
            </a:r>
          </a:p>
          <a:p>
            <a:pPr lvl="0"/>
            <a:r>
              <a:rPr lang="en-US" dirty="0" smtClean="0"/>
              <a:t>Publishes </a:t>
            </a:r>
            <a:r>
              <a:rPr lang="en-US" dirty="0" smtClean="0">
                <a:hlinkClick r:id="rId2"/>
              </a:rPr>
              <a:t>;login:</a:t>
            </a:r>
            <a:r>
              <a:rPr lang="en-US" dirty="0" smtClean="0"/>
              <a:t> magazine</a:t>
            </a:r>
          </a:p>
          <a:p>
            <a:pPr lvl="0"/>
            <a:r>
              <a:rPr lang="en-US" dirty="0" smtClean="0"/>
              <a:t>Sponsors several annual conferences</a:t>
            </a:r>
          </a:p>
          <a:p>
            <a:pPr lvl="0"/>
            <a:r>
              <a:rPr lang="en-US" dirty="0" smtClean="0"/>
              <a:t>Fairly academic focus</a:t>
            </a:r>
          </a:p>
          <a:p>
            <a:pPr lvl="0"/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88721" y="1623205"/>
            <a:ext cx="5061767" cy="393700"/>
          </a:xfrm>
        </p:spPr>
        <p:txBody>
          <a:bodyPr/>
          <a:lstStyle/>
          <a:p>
            <a:r>
              <a:rPr lang="en-CA" dirty="0" smtClean="0"/>
              <a:t>The “UNIX Users Group”</a:t>
            </a: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1188720" y="6112792"/>
            <a:ext cx="5529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Sources: </a:t>
            </a:r>
            <a:r>
              <a:rPr lang="en-CA" dirty="0">
                <a:hlinkClick r:id="rId3"/>
              </a:rPr>
              <a:t>https://</a:t>
            </a:r>
            <a:r>
              <a:rPr lang="en-CA" dirty="0" smtClean="0">
                <a:hlinkClick r:id="rId3"/>
              </a:rPr>
              <a:t>en.wikipedia.org/wiki/USENIX</a:t>
            </a:r>
            <a:endParaRPr lang="en-CA" dirty="0" smtClean="0"/>
          </a:p>
          <a:p>
            <a:r>
              <a:rPr lang="en-CA" dirty="0">
                <a:hlinkClick r:id="rId2"/>
              </a:rPr>
              <a:t>http://static.usenix.org/publications/login/whysemi.html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699" y="326761"/>
            <a:ext cx="3669343" cy="366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4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22" y="296729"/>
            <a:ext cx="5061768" cy="487680"/>
          </a:xfrm>
        </p:spPr>
        <p:txBody>
          <a:bodyPr/>
          <a:lstStyle/>
          <a:p>
            <a:r>
              <a:rPr lang="en-CA" dirty="0" smtClean="0"/>
              <a:t>BSD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722" y="1579716"/>
            <a:ext cx="6827938" cy="4382763"/>
          </a:xfrm>
        </p:spPr>
        <p:txBody>
          <a:bodyPr/>
          <a:lstStyle/>
          <a:p>
            <a:pPr lvl="0"/>
            <a:r>
              <a:rPr lang="en-US" dirty="0" smtClean="0"/>
              <a:t>Initial release in 1978</a:t>
            </a:r>
          </a:p>
          <a:p>
            <a:pPr lvl="0"/>
            <a:r>
              <a:rPr lang="en-US" dirty="0" smtClean="0"/>
              <a:t>Originally called Berkeley Unix</a:t>
            </a:r>
          </a:p>
          <a:p>
            <a:pPr lvl="0"/>
            <a:r>
              <a:rPr lang="en-US" dirty="0" smtClean="0"/>
              <a:t>1BSD based on Bell Labs (Research) UNIX V6</a:t>
            </a:r>
          </a:p>
          <a:p>
            <a:pPr lvl="1"/>
            <a:r>
              <a:rPr lang="en-US" dirty="0" smtClean="0"/>
              <a:t>An add-on, rather than a full OS on its own</a:t>
            </a:r>
          </a:p>
          <a:p>
            <a:pPr lvl="1"/>
            <a:r>
              <a:rPr lang="en-US" dirty="0" smtClean="0"/>
              <a:t>Included a Pascal compiler, ex editor</a:t>
            </a:r>
          </a:p>
          <a:p>
            <a:pPr lvl="1"/>
            <a:r>
              <a:rPr lang="en-US" dirty="0" smtClean="0"/>
              <a:t>30 copies licensed</a:t>
            </a:r>
          </a:p>
          <a:p>
            <a:pPr lvl="0"/>
            <a:r>
              <a:rPr lang="en-US" dirty="0" smtClean="0"/>
              <a:t>2BSD released in May 1979</a:t>
            </a:r>
          </a:p>
          <a:p>
            <a:pPr lvl="1"/>
            <a:r>
              <a:rPr lang="en-US" dirty="0" smtClean="0"/>
              <a:t>Added vi (visual editor) and the C Shell</a:t>
            </a:r>
          </a:p>
          <a:p>
            <a:pPr lvl="1"/>
            <a:r>
              <a:rPr lang="en-US" dirty="0" smtClean="0"/>
              <a:t>75 copies licensed (including one to U of M)</a:t>
            </a:r>
          </a:p>
          <a:p>
            <a:r>
              <a:rPr lang="en-US" dirty="0" smtClean="0"/>
              <a:t>3BSD released at end of 1979</a:t>
            </a:r>
          </a:p>
          <a:p>
            <a:pPr lvl="1"/>
            <a:r>
              <a:rPr lang="en-US" dirty="0" smtClean="0"/>
              <a:t>Based on UNIX/32V, added full VM support for VAX</a:t>
            </a:r>
          </a:p>
          <a:p>
            <a:pPr lvl="0"/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88723" y="985213"/>
            <a:ext cx="5901011" cy="393700"/>
          </a:xfrm>
        </p:spPr>
        <p:txBody>
          <a:bodyPr/>
          <a:lstStyle/>
          <a:p>
            <a:r>
              <a:rPr lang="en-CA" dirty="0" smtClean="0"/>
              <a:t>Berkeley Software Distribution</a:t>
            </a: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637574" y="6112792"/>
            <a:ext cx="6702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smtClean="0"/>
              <a:t>Sources: </a:t>
            </a:r>
            <a:r>
              <a:rPr lang="en-CA" sz="1600" dirty="0">
                <a:hlinkClick r:id="rId2"/>
              </a:rPr>
              <a:t>https://</a:t>
            </a:r>
            <a:r>
              <a:rPr lang="en-CA" sz="1600" dirty="0" smtClean="0">
                <a:hlinkClick r:id="rId2"/>
              </a:rPr>
              <a:t>en.wikipedia.org/wiki/Berkeley_Software_Distribution</a:t>
            </a:r>
            <a:endParaRPr lang="en-CA" sz="1600" dirty="0" smtClean="0"/>
          </a:p>
          <a:p>
            <a:r>
              <a:rPr lang="en-CA" sz="1600" dirty="0">
                <a:hlinkClick r:id="rId3"/>
              </a:rPr>
              <a:t>https://en.wikipedia.org/wiki/History_of_the_Berkeley_Software_Distribution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414299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20" y="447041"/>
            <a:ext cx="7326630" cy="487680"/>
          </a:xfrm>
        </p:spPr>
        <p:txBody>
          <a:bodyPr/>
          <a:lstStyle/>
          <a:p>
            <a:r>
              <a:rPr lang="en-CA" dirty="0" smtClean="0"/>
              <a:t>1980 to 1989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719" y="1730029"/>
            <a:ext cx="7491817" cy="4132152"/>
          </a:xfrm>
        </p:spPr>
        <p:txBody>
          <a:bodyPr/>
          <a:lstStyle/>
          <a:p>
            <a:pPr lvl="0"/>
            <a:r>
              <a:rPr lang="en-US" sz="2000" dirty="0"/>
              <a:t>AT&amp;T announced UNIX System </a:t>
            </a:r>
            <a:r>
              <a:rPr lang="en-US" sz="2000" dirty="0" smtClean="0"/>
              <a:t>III, based on V7 </a:t>
            </a:r>
            <a:r>
              <a:rPr lang="en-US" sz="2000" dirty="0"/>
              <a:t>and </a:t>
            </a:r>
            <a:r>
              <a:rPr lang="en-US" sz="2000" dirty="0" smtClean="0"/>
              <a:t>PWB/UNIX, in 1981</a:t>
            </a:r>
          </a:p>
          <a:p>
            <a:pPr lvl="0"/>
            <a:r>
              <a:rPr lang="en-US" sz="2000" dirty="0" smtClean="0"/>
              <a:t>1983 anti-trust case against AT&amp;T leads to Bell Labs break-up, but allows unrestricted commercial licensing</a:t>
            </a:r>
          </a:p>
          <a:p>
            <a:pPr lvl="0"/>
            <a:r>
              <a:rPr lang="en-US" sz="2000" dirty="0" smtClean="0"/>
              <a:t>SVR1 released later in 1983</a:t>
            </a:r>
          </a:p>
          <a:p>
            <a:r>
              <a:rPr lang="en-US" sz="2000" dirty="0"/>
              <a:t>Research UNIX V8, V9, V10, leading to Plan </a:t>
            </a:r>
            <a:r>
              <a:rPr lang="en-US" sz="2000" dirty="0" smtClean="0"/>
              <a:t>9</a:t>
            </a:r>
          </a:p>
          <a:p>
            <a:pPr lvl="0"/>
            <a:r>
              <a:rPr lang="en-US" sz="2000" dirty="0" smtClean="0">
                <a:hlinkClick r:id="rId2"/>
              </a:rPr>
              <a:t>Richard Stallman</a:t>
            </a:r>
            <a:r>
              <a:rPr lang="en-US" sz="2000" dirty="0" smtClean="0"/>
              <a:t> starts GNU Project in 1983</a:t>
            </a:r>
          </a:p>
          <a:p>
            <a:pPr lvl="0"/>
            <a:r>
              <a:rPr lang="en-US" sz="2000" dirty="0" smtClean="0">
                <a:hlinkClick r:id="rId3"/>
              </a:rPr>
              <a:t>Andrew </a:t>
            </a:r>
            <a:r>
              <a:rPr lang="en-US" sz="2000" dirty="0" err="1" smtClean="0">
                <a:hlinkClick r:id="rId3"/>
              </a:rPr>
              <a:t>Tanenbaum</a:t>
            </a:r>
            <a:r>
              <a:rPr lang="en-US" sz="2000" dirty="0" smtClean="0"/>
              <a:t> releases MINIX in 1987</a:t>
            </a:r>
          </a:p>
          <a:p>
            <a:pPr lvl="0"/>
            <a:r>
              <a:rPr lang="en-US" sz="2000" dirty="0" smtClean="0"/>
              <a:t>UNIX &amp; variant (clone) ports to 16 arch, 60 vendors,</a:t>
            </a:r>
            <a:br>
              <a:rPr lang="en-US" sz="2000" dirty="0" smtClean="0"/>
            </a:br>
            <a:r>
              <a:rPr lang="en-US" sz="2000" dirty="0" smtClean="0"/>
              <a:t>including</a:t>
            </a:r>
            <a:r>
              <a:rPr lang="en-CA" sz="2000" dirty="0" smtClean="0"/>
              <a:t> </a:t>
            </a:r>
            <a:r>
              <a:rPr lang="en-CA" sz="2000" dirty="0" err="1" smtClean="0"/>
              <a:t>Xenix</a:t>
            </a:r>
            <a:r>
              <a:rPr lang="en-CA" sz="2000" dirty="0" smtClean="0"/>
              <a:t> &amp; PC/ix on 8086 (&amp; Apple Lisa on 68000)</a:t>
            </a:r>
          </a:p>
          <a:p>
            <a:pPr lvl="0"/>
            <a:r>
              <a:rPr lang="en-US" sz="2000" dirty="0"/>
              <a:t>mainframe </a:t>
            </a:r>
            <a:r>
              <a:rPr lang="en-US" sz="2000" dirty="0" smtClean="0"/>
              <a:t>UNIX: Amdahl </a:t>
            </a:r>
            <a:r>
              <a:rPr lang="en-US" sz="2000" dirty="0"/>
              <a:t>UTS in 1981, </a:t>
            </a:r>
            <a:r>
              <a:rPr lang="en-US" sz="2000" dirty="0" smtClean="0"/>
              <a:t>IBM IX/370 </a:t>
            </a:r>
            <a:r>
              <a:rPr lang="en-US" sz="2000" dirty="0"/>
              <a:t>and </a:t>
            </a:r>
            <a:r>
              <a:rPr lang="en-US" sz="2000" dirty="0" smtClean="0"/>
              <a:t>VM/IX</a:t>
            </a:r>
          </a:p>
          <a:p>
            <a:pPr lvl="0"/>
            <a:endParaRPr lang="en-CA" sz="20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88721" y="1135525"/>
            <a:ext cx="7326630" cy="393700"/>
          </a:xfrm>
        </p:spPr>
        <p:txBody>
          <a:bodyPr/>
          <a:lstStyle/>
          <a:p>
            <a:r>
              <a:rPr lang="en-CA" dirty="0" smtClean="0"/>
              <a:t>From Curiosity to Viability…</a:t>
            </a: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1188720" y="6075602"/>
            <a:ext cx="5372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Sources: </a:t>
            </a:r>
            <a:r>
              <a:rPr lang="en-CA" dirty="0">
                <a:hlinkClick r:id="rId4"/>
              </a:rPr>
              <a:t>https://</a:t>
            </a:r>
            <a:r>
              <a:rPr lang="en-CA" dirty="0" smtClean="0">
                <a:hlinkClick r:id="rId4"/>
              </a:rPr>
              <a:t>en.wikipedia.org/wiki/History_of_Unix</a:t>
            </a:r>
            <a:endParaRPr lang="en-CA" dirty="0" smtClean="0"/>
          </a:p>
          <a:p>
            <a:r>
              <a:rPr lang="en-CA" dirty="0"/>
              <a:t>	</a:t>
            </a:r>
            <a:r>
              <a:rPr lang="en-CA" dirty="0">
                <a:hlinkClick r:id="rId5"/>
              </a:rPr>
              <a:t>https://en.wikipedia.org/wiki/MINIX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4032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1980 to 1989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720" y="2217709"/>
            <a:ext cx="7326630" cy="3556790"/>
          </a:xfrm>
        </p:spPr>
        <p:txBody>
          <a:bodyPr/>
          <a:lstStyle/>
          <a:p>
            <a:pPr lvl="0"/>
            <a:r>
              <a:rPr lang="en-US" dirty="0" smtClean="0"/>
              <a:t>BSD developer </a:t>
            </a:r>
            <a:r>
              <a:rPr lang="en-US" dirty="0" smtClean="0">
                <a:hlinkClick r:id="rId2"/>
              </a:rPr>
              <a:t>Bill Joy</a:t>
            </a:r>
            <a:r>
              <a:rPr lang="en-US" dirty="0" smtClean="0"/>
              <a:t> co-founds </a:t>
            </a:r>
            <a:r>
              <a:rPr lang="en-US" dirty="0"/>
              <a:t>Sun Microsystems in </a:t>
            </a:r>
            <a:r>
              <a:rPr lang="en-US" dirty="0" smtClean="0"/>
              <a:t>1982, creates </a:t>
            </a:r>
            <a:r>
              <a:rPr lang="en-US" dirty="0"/>
              <a:t>SunOS </a:t>
            </a:r>
            <a:r>
              <a:rPr lang="en-US" dirty="0" smtClean="0"/>
              <a:t>&amp; Sun workstations</a:t>
            </a:r>
          </a:p>
          <a:p>
            <a:pPr lvl="0"/>
            <a:r>
              <a:rPr lang="en-US" dirty="0" smtClean="0"/>
              <a:t>4BSD adds job control, fast file system,</a:t>
            </a:r>
            <a:br>
              <a:rPr lang="en-US" dirty="0" smtClean="0"/>
            </a:br>
            <a:r>
              <a:rPr lang="en-US" dirty="0" smtClean="0"/>
              <a:t>sockets &amp; TCP/IP stack</a:t>
            </a:r>
          </a:p>
          <a:p>
            <a:pPr lvl="0"/>
            <a:r>
              <a:rPr lang="en-US" dirty="0" smtClean="0"/>
              <a:t>X Window Release 1 in June 1984</a:t>
            </a:r>
          </a:p>
          <a:p>
            <a:pPr lvl="0"/>
            <a:r>
              <a:rPr lang="en-US" dirty="0" smtClean="0"/>
              <a:t>X11R2 (X Consortium release) in Feb 1988</a:t>
            </a:r>
          </a:p>
          <a:p>
            <a:pPr lvl="0"/>
            <a:r>
              <a:rPr lang="en-US" dirty="0" smtClean="0"/>
              <a:t>X11R4 adds XDMCP, </a:t>
            </a:r>
            <a:r>
              <a:rPr lang="en-US" dirty="0" err="1" smtClean="0"/>
              <a:t>twm</a:t>
            </a:r>
            <a:r>
              <a:rPr lang="en-US" dirty="0" smtClean="0"/>
              <a:t>, &amp; more in Dec 1989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 smtClean="0"/>
              <a:t>From Curiosity to Viability…</a:t>
            </a: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1188721" y="6087740"/>
            <a:ext cx="5372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Sources: </a:t>
            </a:r>
            <a:r>
              <a:rPr lang="en-CA" dirty="0">
                <a:hlinkClick r:id="rId3"/>
              </a:rPr>
              <a:t>https://</a:t>
            </a:r>
            <a:r>
              <a:rPr lang="en-CA" dirty="0" smtClean="0">
                <a:hlinkClick r:id="rId3"/>
              </a:rPr>
              <a:t>en.wikipedia.org/wiki/History_of_Unix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	</a:t>
            </a:r>
            <a:r>
              <a:rPr lang="en-CA" dirty="0" smtClean="0">
                <a:hlinkClick r:id="rId4"/>
              </a:rPr>
              <a:t>https</a:t>
            </a:r>
            <a:r>
              <a:rPr lang="en-CA" dirty="0">
                <a:hlinkClick r:id="rId4"/>
              </a:rPr>
              <a:t>://en.wikipedia.org/wiki/X_Window_System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496" y="132698"/>
            <a:ext cx="2502013" cy="208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0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1980 to 1989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720" y="2217709"/>
            <a:ext cx="7326630" cy="3556790"/>
          </a:xfrm>
        </p:spPr>
        <p:txBody>
          <a:bodyPr/>
          <a:lstStyle/>
          <a:p>
            <a:pPr lvl="0"/>
            <a:r>
              <a:rPr lang="en-US" dirty="0" smtClean="0"/>
              <a:t>AT&amp;T </a:t>
            </a:r>
            <a:r>
              <a:rPr lang="en-US" dirty="0" err="1" smtClean="0"/>
              <a:t>SysV</a:t>
            </a:r>
            <a:r>
              <a:rPr lang="en-US" dirty="0" smtClean="0"/>
              <a:t> and BSD diverge, with incompatible system calls, libraries, file system standards</a:t>
            </a:r>
          </a:p>
          <a:p>
            <a:pPr lvl="0"/>
            <a:r>
              <a:rPr lang="en-US" dirty="0" smtClean="0"/>
              <a:t>AT&amp;T responds with SVID in 1985</a:t>
            </a:r>
          </a:p>
          <a:p>
            <a:pPr lvl="0"/>
            <a:r>
              <a:rPr lang="en-US" dirty="0" smtClean="0"/>
              <a:t>X/Open (Euro vendor) consortium work toward open system spec (eventually SVID)</a:t>
            </a:r>
          </a:p>
          <a:p>
            <a:pPr lvl="0"/>
            <a:r>
              <a:rPr lang="en-US" dirty="0" smtClean="0"/>
              <a:t>IEEE works with others on POSIX spec in 1988</a:t>
            </a:r>
          </a:p>
          <a:p>
            <a:pPr lvl="0"/>
            <a:r>
              <a:rPr lang="en-US" dirty="0" smtClean="0"/>
              <a:t>AT&amp;T in </a:t>
            </a:r>
            <a:r>
              <a:rPr lang="en-US" dirty="0"/>
              <a:t>1988 </a:t>
            </a:r>
            <a:r>
              <a:rPr lang="en-US" dirty="0" smtClean="0"/>
              <a:t>works with</a:t>
            </a:r>
          </a:p>
          <a:p>
            <a:pPr lvl="1"/>
            <a:r>
              <a:rPr lang="en-US" dirty="0" smtClean="0"/>
              <a:t>SCO </a:t>
            </a:r>
            <a:r>
              <a:rPr lang="en-US" dirty="0"/>
              <a:t>to merge </a:t>
            </a:r>
            <a:r>
              <a:rPr lang="en-US" dirty="0" err="1" smtClean="0"/>
              <a:t>SysV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err="1"/>
              <a:t>Xenix</a:t>
            </a:r>
            <a:r>
              <a:rPr lang="en-US" dirty="0"/>
              <a:t> into System </a:t>
            </a:r>
            <a:r>
              <a:rPr lang="en-US" dirty="0" smtClean="0"/>
              <a:t>V/386</a:t>
            </a:r>
          </a:p>
          <a:p>
            <a:pPr lvl="1"/>
            <a:r>
              <a:rPr lang="en-US" dirty="0" smtClean="0"/>
              <a:t>Sun to </a:t>
            </a:r>
            <a:r>
              <a:rPr lang="en-US" dirty="0"/>
              <a:t>merge </a:t>
            </a:r>
            <a:r>
              <a:rPr lang="en-US" dirty="0" err="1" smtClean="0"/>
              <a:t>SysV</a:t>
            </a:r>
            <a:r>
              <a:rPr lang="en-US" dirty="0"/>
              <a:t>, BSD/SunOS and </a:t>
            </a:r>
            <a:r>
              <a:rPr lang="en-US" dirty="0" err="1"/>
              <a:t>Xenix</a:t>
            </a:r>
            <a:r>
              <a:rPr lang="en-US" dirty="0"/>
              <a:t> into </a:t>
            </a:r>
            <a:r>
              <a:rPr lang="en-US" dirty="0" smtClean="0"/>
              <a:t>SVR4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 smtClean="0"/>
              <a:t>The UNIX Wars, Part 1:</a:t>
            </a: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1188720" y="6200475"/>
            <a:ext cx="5282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Source: </a:t>
            </a:r>
            <a:r>
              <a:rPr lang="en-CA" dirty="0">
                <a:hlinkClick r:id="rId2"/>
              </a:rPr>
              <a:t>https://en.wikipedia.org/wiki/History_of_Unix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9319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6459" r="14496" b="1628"/>
          <a:stretch/>
        </p:blipFill>
        <p:spPr>
          <a:xfrm>
            <a:off x="0" y="0"/>
            <a:ext cx="9206222" cy="6858000"/>
          </a:xfrm>
        </p:spPr>
      </p:pic>
    </p:spTree>
    <p:extLst>
      <p:ext uri="{BB962C8B-B14F-4D97-AF65-F5344CB8AC3E}">
        <p14:creationId xmlns:p14="http://schemas.microsoft.com/office/powerpoint/2010/main" val="3544468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/</a:t>
            </a:r>
            <a:r>
              <a:rPr lang="en-CA" dirty="0" err="1" smtClean="0"/>
              <a:t>usr</a:t>
            </a:r>
            <a:r>
              <a:rPr lang="en-CA" dirty="0" smtClean="0"/>
              <a:t>/group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720" y="2217709"/>
            <a:ext cx="7326630" cy="3556790"/>
          </a:xfrm>
        </p:spPr>
        <p:txBody>
          <a:bodyPr/>
          <a:lstStyle/>
          <a:p>
            <a:pPr lvl="0"/>
            <a:r>
              <a:rPr lang="en-US" dirty="0" smtClean="0"/>
              <a:t>Founded in 1980</a:t>
            </a:r>
          </a:p>
          <a:p>
            <a:pPr lvl="0"/>
            <a:r>
              <a:rPr lang="en-US" dirty="0"/>
              <a:t>Industry </a:t>
            </a:r>
            <a:r>
              <a:rPr lang="en-US" dirty="0" smtClean="0"/>
              <a:t>association dedicated </a:t>
            </a:r>
            <a:r>
              <a:rPr lang="en-US" dirty="0"/>
              <a:t>to </a:t>
            </a:r>
            <a:r>
              <a:rPr lang="en-US" dirty="0" smtClean="0"/>
              <a:t>the</a:t>
            </a:r>
            <a:br>
              <a:rPr lang="en-US" dirty="0" smtClean="0"/>
            </a:br>
            <a:r>
              <a:rPr lang="en-US" dirty="0" smtClean="0"/>
              <a:t>"promotion </a:t>
            </a:r>
            <a:r>
              <a:rPr lang="en-US" dirty="0"/>
              <a:t>of the UNIX operating </a:t>
            </a:r>
            <a:r>
              <a:rPr lang="en-US" dirty="0" smtClean="0"/>
              <a:t>system“</a:t>
            </a:r>
          </a:p>
          <a:p>
            <a:pPr lvl="0"/>
            <a:r>
              <a:rPr lang="en-US" dirty="0" smtClean="0"/>
              <a:t>Independent from, but collaborated with USENIX</a:t>
            </a:r>
          </a:p>
          <a:p>
            <a:pPr lvl="0"/>
            <a:r>
              <a:rPr lang="en-US" dirty="0" smtClean="0"/>
              <a:t>Changed name to </a:t>
            </a:r>
            <a:r>
              <a:rPr lang="en-US" dirty="0" err="1" smtClean="0"/>
              <a:t>UniForum</a:t>
            </a:r>
            <a:r>
              <a:rPr lang="en-US" dirty="0" smtClean="0"/>
              <a:t> in 1989</a:t>
            </a:r>
          </a:p>
          <a:p>
            <a:pPr lvl="0"/>
            <a:r>
              <a:rPr lang="en-US" dirty="0" smtClean="0"/>
              <a:t>Worked with IEEE on POSIX standards</a:t>
            </a:r>
          </a:p>
          <a:p>
            <a:pPr lvl="0"/>
            <a:r>
              <a:rPr lang="en-US" dirty="0" smtClean="0"/>
              <a:t>Faded into obscurity by the mid/late-2000’s</a:t>
            </a:r>
            <a:endParaRPr lang="en-US" dirty="0"/>
          </a:p>
          <a:p>
            <a:pPr lvl="0"/>
            <a:endParaRPr lang="en-US" dirty="0" smtClean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 smtClean="0"/>
              <a:t>A.K.A. </a:t>
            </a:r>
            <a:r>
              <a:rPr lang="en-CA" dirty="0" err="1" smtClean="0"/>
              <a:t>UniForum</a:t>
            </a: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1188721" y="6100266"/>
            <a:ext cx="5939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Sources: </a:t>
            </a:r>
            <a:r>
              <a:rPr lang="en-CA" dirty="0">
                <a:hlinkClick r:id="rId2"/>
              </a:rPr>
              <a:t>https://</a:t>
            </a:r>
            <a:r>
              <a:rPr lang="en-CA" dirty="0" smtClean="0">
                <a:hlinkClick r:id="rId2"/>
              </a:rPr>
              <a:t>www.usenix.org/about/history/international</a:t>
            </a:r>
            <a:endParaRPr lang="en-CA" dirty="0" smtClean="0"/>
          </a:p>
          <a:p>
            <a:r>
              <a:rPr lang="en-CA" dirty="0">
                <a:hlinkClick r:id="rId3"/>
              </a:rPr>
              <a:t>https://books.google.ca/books?id=-inF2Gv9w68C&amp;pg=PT82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263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20" y="690881"/>
            <a:ext cx="7326630" cy="487680"/>
          </a:xfrm>
        </p:spPr>
        <p:txBody>
          <a:bodyPr/>
          <a:lstStyle/>
          <a:p>
            <a:r>
              <a:rPr lang="en-CA" dirty="0" smtClean="0"/>
              <a:t>About me…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720" y="1416042"/>
            <a:ext cx="7326630" cy="4158039"/>
          </a:xfrm>
        </p:spPr>
        <p:txBody>
          <a:bodyPr/>
          <a:lstStyle/>
          <a:p>
            <a:pPr lvl="0"/>
            <a:r>
              <a:rPr lang="en-US" dirty="0" smtClean="0"/>
              <a:t>Student at U of Manitoba from 1979 to 1983</a:t>
            </a:r>
            <a:endParaRPr lang="en-US" dirty="0"/>
          </a:p>
          <a:p>
            <a:pPr lvl="0"/>
            <a:r>
              <a:rPr lang="en-US" dirty="0" smtClean="0"/>
              <a:t>First exposed to UNIX in 1979,</a:t>
            </a:r>
            <a:br>
              <a:rPr lang="en-US" dirty="0" smtClean="0"/>
            </a:br>
            <a:r>
              <a:rPr lang="en-US" dirty="0" smtClean="0"/>
              <a:t>worked on it starting in 1980</a:t>
            </a:r>
            <a:endParaRPr lang="en-US" dirty="0"/>
          </a:p>
          <a:p>
            <a:pPr lvl="0"/>
            <a:r>
              <a:rPr lang="en-US" dirty="0" smtClean="0"/>
              <a:t>Worked in industry from 1983 to 1989,</a:t>
            </a:r>
            <a:br>
              <a:rPr lang="en-US" dirty="0" smtClean="0"/>
            </a:br>
            <a:r>
              <a:rPr lang="en-US" dirty="0" smtClean="0"/>
              <a:t>trying to focus on UNIX support</a:t>
            </a:r>
          </a:p>
          <a:p>
            <a:pPr lvl="0"/>
            <a:r>
              <a:rPr lang="en-US" dirty="0" smtClean="0"/>
              <a:t>Co-founded TUUG ca. 1988 (MUUG in 1992)</a:t>
            </a:r>
          </a:p>
          <a:p>
            <a:pPr lvl="0"/>
            <a:r>
              <a:rPr lang="en-US" dirty="0" smtClean="0"/>
              <a:t>Began current job as a </a:t>
            </a:r>
            <a:r>
              <a:rPr lang="en-US" dirty="0" err="1" smtClean="0"/>
              <a:t>SysAdmin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October 1989 (30 years ago)</a:t>
            </a:r>
          </a:p>
          <a:p>
            <a:pPr lvl="0"/>
            <a:r>
              <a:rPr lang="en-US" dirty="0" smtClean="0"/>
              <a:t>Focused on UNIX primarily for 40 years</a:t>
            </a:r>
          </a:p>
          <a:p>
            <a:pPr lvl="0"/>
            <a:r>
              <a:rPr lang="en-US" dirty="0" smtClean="0"/>
              <a:t>Personal bias reflected in this history</a:t>
            </a:r>
            <a:endParaRPr lang="en-US" dirty="0"/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1744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21" y="297518"/>
            <a:ext cx="7326630" cy="487680"/>
          </a:xfrm>
        </p:spPr>
        <p:txBody>
          <a:bodyPr/>
          <a:lstStyle/>
          <a:p>
            <a:r>
              <a:rPr lang="en-CA" dirty="0" smtClean="0"/>
              <a:t>The Birth of MUUG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721" y="1580506"/>
            <a:ext cx="7326630" cy="4344306"/>
          </a:xfrm>
        </p:spPr>
        <p:txBody>
          <a:bodyPr/>
          <a:lstStyle/>
          <a:p>
            <a:pPr lvl="0"/>
            <a:r>
              <a:rPr lang="en-US" dirty="0" smtClean="0"/>
              <a:t>/</a:t>
            </a:r>
            <a:r>
              <a:rPr lang="en-US" dirty="0" err="1" smtClean="0"/>
              <a:t>usr</a:t>
            </a:r>
            <a:r>
              <a:rPr lang="en-US" dirty="0" smtClean="0"/>
              <a:t>/group/</a:t>
            </a:r>
            <a:r>
              <a:rPr lang="en-US" dirty="0" err="1" smtClean="0"/>
              <a:t>winnipeg</a:t>
            </a:r>
            <a:r>
              <a:rPr lang="en-US" dirty="0" smtClean="0"/>
              <a:t> formed in 1985</a:t>
            </a:r>
          </a:p>
          <a:p>
            <a:pPr lvl="1"/>
            <a:r>
              <a:rPr lang="en-US" dirty="0" smtClean="0"/>
              <a:t>Heavy focus on UNIX advocacy and marketing</a:t>
            </a:r>
          </a:p>
          <a:p>
            <a:pPr lvl="1"/>
            <a:r>
              <a:rPr lang="en-US" dirty="0" smtClean="0"/>
              <a:t>Affiliated with /</a:t>
            </a:r>
            <a:r>
              <a:rPr lang="en-US" dirty="0" err="1" smtClean="0"/>
              <a:t>usr</a:t>
            </a:r>
            <a:r>
              <a:rPr lang="en-US" dirty="0" smtClean="0"/>
              <a:t>/group/</a:t>
            </a:r>
            <a:r>
              <a:rPr lang="en-US" dirty="0" err="1" smtClean="0"/>
              <a:t>canada</a:t>
            </a:r>
            <a:endParaRPr lang="en-US" dirty="0" smtClean="0"/>
          </a:p>
          <a:p>
            <a:pPr lvl="1"/>
            <a:r>
              <a:rPr lang="en-US" dirty="0" smtClean="0"/>
              <a:t>Crashed and burned in early 1986</a:t>
            </a:r>
          </a:p>
          <a:p>
            <a:pPr lvl="1"/>
            <a:r>
              <a:rPr lang="en-US" dirty="0" smtClean="0"/>
              <a:t>Last 3 attendees at (final?) meeting work on alternative group</a:t>
            </a:r>
          </a:p>
          <a:p>
            <a:pPr lvl="0"/>
            <a:r>
              <a:rPr lang="en-US" dirty="0" smtClean="0"/>
              <a:t>Conduct UNIX user survey, trying to meet user needs</a:t>
            </a:r>
          </a:p>
          <a:p>
            <a:pPr lvl="0"/>
            <a:r>
              <a:rPr lang="en-US" dirty="0" smtClean="0"/>
              <a:t>TUUG begins very informal monthly meetings</a:t>
            </a:r>
            <a:br>
              <a:rPr lang="en-US" dirty="0" smtClean="0"/>
            </a:br>
            <a:r>
              <a:rPr lang="en-US" dirty="0" smtClean="0"/>
              <a:t>in fall 1986, with tech./education focus</a:t>
            </a:r>
          </a:p>
          <a:p>
            <a:pPr lvl="0"/>
            <a:r>
              <a:rPr lang="en-US" dirty="0" smtClean="0"/>
              <a:t>Name notation, newsletter, formal membership</a:t>
            </a:r>
            <a:br>
              <a:rPr lang="en-US" dirty="0" smtClean="0"/>
            </a:br>
            <a:r>
              <a:rPr lang="en-US" dirty="0" smtClean="0"/>
              <a:t>by fall 1988</a:t>
            </a:r>
            <a:endParaRPr lang="en-US" dirty="0"/>
          </a:p>
          <a:p>
            <a:pPr lvl="0"/>
            <a:endParaRPr lang="en-US" dirty="0" smtClean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88722" y="986002"/>
            <a:ext cx="7326630" cy="393700"/>
          </a:xfrm>
        </p:spPr>
        <p:txBody>
          <a:bodyPr/>
          <a:lstStyle/>
          <a:p>
            <a:r>
              <a:rPr lang="en-CA" dirty="0" smtClean="0"/>
              <a:t>Technical UNIX™ User Group</a:t>
            </a:r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1188720" y="6200475"/>
            <a:ext cx="3593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Source: </a:t>
            </a:r>
            <a:r>
              <a:rPr lang="en-CA" dirty="0">
                <a:hlinkClick r:id="rId2"/>
              </a:rPr>
              <a:t>https://muug.ca/about.html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110" t="14578" r="14373" b="25197"/>
          <a:stretch/>
        </p:blipFill>
        <p:spPr>
          <a:xfrm>
            <a:off x="6926893" y="226181"/>
            <a:ext cx="2004165" cy="151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725" y="447041"/>
            <a:ext cx="7326630" cy="487680"/>
          </a:xfrm>
        </p:spPr>
        <p:txBody>
          <a:bodyPr/>
          <a:lstStyle/>
          <a:p>
            <a:r>
              <a:rPr lang="en-CA" dirty="0" smtClean="0"/>
              <a:t>1988: We Broke the Internet, pt.1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0724" y="1730028"/>
            <a:ext cx="7326631" cy="3919209"/>
          </a:xfrm>
        </p:spPr>
        <p:txBody>
          <a:bodyPr/>
          <a:lstStyle/>
          <a:p>
            <a:pPr lvl="0"/>
            <a:r>
              <a:rPr lang="en-US" dirty="0" smtClean="0"/>
              <a:t>Written by </a:t>
            </a:r>
            <a:r>
              <a:rPr lang="en-US" dirty="0" smtClean="0">
                <a:hlinkClick r:id="rId2"/>
              </a:rPr>
              <a:t>Robert T. Morris</a:t>
            </a:r>
            <a:r>
              <a:rPr lang="en-US" dirty="0" smtClean="0"/>
              <a:t> in 1988</a:t>
            </a:r>
          </a:p>
          <a:p>
            <a:pPr lvl="0"/>
            <a:r>
              <a:rPr lang="en-US" dirty="0" smtClean="0"/>
              <a:t>Exploited UNIX vulnerabilities:</a:t>
            </a:r>
          </a:p>
          <a:p>
            <a:pPr lvl="1"/>
            <a:r>
              <a:rPr lang="en-US" dirty="0" smtClean="0"/>
              <a:t>Debug mode in </a:t>
            </a:r>
            <a:r>
              <a:rPr lang="en-US" dirty="0" err="1" smtClean="0"/>
              <a:t>sendmail</a:t>
            </a:r>
            <a:endParaRPr lang="en-US" dirty="0" smtClean="0"/>
          </a:p>
          <a:p>
            <a:pPr lvl="1"/>
            <a:r>
              <a:rPr lang="en-US" dirty="0" smtClean="0"/>
              <a:t>Buffer overrun in </a:t>
            </a:r>
            <a:r>
              <a:rPr lang="en-US" dirty="0" err="1" smtClean="0"/>
              <a:t>fingerd</a:t>
            </a:r>
            <a:endParaRPr lang="en-US" dirty="0" smtClean="0"/>
          </a:p>
          <a:p>
            <a:pPr lvl="1"/>
            <a:r>
              <a:rPr lang="en-US" dirty="0" smtClean="0"/>
              <a:t>Weak security settings in </a:t>
            </a:r>
            <a:r>
              <a:rPr lang="en-US" dirty="0" err="1" smtClean="0"/>
              <a:t>rexec</a:t>
            </a:r>
            <a:r>
              <a:rPr lang="en-US" dirty="0" smtClean="0"/>
              <a:t>/</a:t>
            </a:r>
            <a:r>
              <a:rPr lang="en-US" dirty="0" err="1" smtClean="0"/>
              <a:t>rsh</a:t>
            </a:r>
            <a:endParaRPr lang="en-US" dirty="0" smtClean="0"/>
          </a:p>
          <a:p>
            <a:pPr lvl="0"/>
            <a:r>
              <a:rPr lang="en-US" dirty="0" smtClean="0"/>
              <a:t>First person indicted under Computer Fraud and Abuse Act (1986), in July 1989</a:t>
            </a:r>
          </a:p>
          <a:p>
            <a:pPr lvl="1"/>
            <a:r>
              <a:rPr lang="en-US" dirty="0" smtClean="0"/>
              <a:t>Convicted in 1990</a:t>
            </a:r>
          </a:p>
          <a:p>
            <a:r>
              <a:rPr lang="en-CA" dirty="0" err="1">
                <a:hlinkClick r:id="rId3"/>
              </a:rPr>
              <a:t>Clifford_Stoll</a:t>
            </a:r>
            <a:r>
              <a:rPr lang="en-CA" dirty="0"/>
              <a:t> writes “The Cuckoo’s Egg” in </a:t>
            </a:r>
            <a:r>
              <a:rPr lang="en-CA" dirty="0" smtClean="0"/>
              <a:t>1989,</a:t>
            </a:r>
            <a:br>
              <a:rPr lang="en-CA" dirty="0" smtClean="0"/>
            </a:br>
            <a:r>
              <a:rPr lang="en-CA" dirty="0" smtClean="0"/>
              <a:t>based on capture of </a:t>
            </a:r>
            <a:r>
              <a:rPr lang="en-CA" dirty="0" err="1" smtClean="0">
                <a:hlinkClick r:id="rId4"/>
              </a:rPr>
              <a:t>Markus_Hess</a:t>
            </a:r>
            <a:endParaRPr lang="en-US" dirty="0" smtClean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50726" y="1135525"/>
            <a:ext cx="7326630" cy="393700"/>
          </a:xfrm>
        </p:spPr>
        <p:txBody>
          <a:bodyPr/>
          <a:lstStyle/>
          <a:p>
            <a:r>
              <a:rPr lang="en-CA" sz="2400" dirty="0" smtClean="0"/>
              <a:t>The Morris Internet Worm</a:t>
            </a:r>
            <a:endParaRPr lang="en-CA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088512" y="6125409"/>
            <a:ext cx="6031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Source: </a:t>
            </a:r>
            <a:r>
              <a:rPr lang="en-CA" dirty="0">
                <a:hlinkClick r:id="rId2"/>
              </a:rPr>
              <a:t>https://en.wikipedia.org/wiki/Robert_Tappan_Morris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4729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725" y="447041"/>
            <a:ext cx="7326630" cy="487680"/>
          </a:xfrm>
        </p:spPr>
        <p:txBody>
          <a:bodyPr/>
          <a:lstStyle/>
          <a:p>
            <a:r>
              <a:rPr lang="en-CA" dirty="0" smtClean="0"/>
              <a:t>1990 to 1999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0725" y="1730029"/>
            <a:ext cx="7326630" cy="3556790"/>
          </a:xfrm>
        </p:spPr>
        <p:txBody>
          <a:bodyPr/>
          <a:lstStyle/>
          <a:p>
            <a:pPr lvl="0"/>
            <a:r>
              <a:rPr lang="en-US" dirty="0" smtClean="0">
                <a:hlinkClick r:id="rId2"/>
              </a:rPr>
              <a:t>Linus Torvalds</a:t>
            </a:r>
            <a:r>
              <a:rPr lang="en-US" dirty="0" smtClean="0"/>
              <a:t> releases Linux in 1991</a:t>
            </a:r>
          </a:p>
          <a:p>
            <a:pPr lvl="0"/>
            <a:r>
              <a:rPr lang="en-US" dirty="0" smtClean="0"/>
              <a:t>AT&amp;T and Sun form UNIX International, as competitor to X/Open’s OSF, part ways soon after</a:t>
            </a:r>
          </a:p>
          <a:p>
            <a:pPr lvl="0"/>
            <a:r>
              <a:rPr lang="en-US" dirty="0" smtClean="0"/>
              <a:t>UI &amp; OSF merge in 1994, abandon OSF/1</a:t>
            </a:r>
          </a:p>
          <a:p>
            <a:pPr lvl="1"/>
            <a:r>
              <a:rPr lang="en-US" dirty="0" smtClean="0"/>
              <a:t>OSF/1 rebranded as Digital UNIX in 1995</a:t>
            </a:r>
          </a:p>
          <a:p>
            <a:pPr lvl="1"/>
            <a:r>
              <a:rPr lang="en-US" dirty="0" smtClean="0"/>
              <a:t>Compaq buys out Digital in 1998, Tru64 UNIX rebranding</a:t>
            </a:r>
          </a:p>
          <a:p>
            <a:r>
              <a:rPr lang="en-US" dirty="0" smtClean="0"/>
              <a:t>AT&amp;T sells SVR4 rights to Novell</a:t>
            </a:r>
          </a:p>
          <a:p>
            <a:pPr lvl="1"/>
            <a:r>
              <a:rPr lang="en-US" dirty="0" smtClean="0"/>
              <a:t>UnixWare merges NetWare with SVR4</a:t>
            </a:r>
          </a:p>
          <a:p>
            <a:pPr lvl="1"/>
            <a:r>
              <a:rPr lang="en-US" dirty="0" smtClean="0"/>
              <a:t>UNIX trademark transferred to X/Open in 1993</a:t>
            </a:r>
          </a:p>
          <a:p>
            <a:pPr lvl="1"/>
            <a:r>
              <a:rPr lang="en-US" dirty="0" smtClean="0"/>
              <a:t>X/Open merges with OSF into Open Group in 1996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50726" y="1135525"/>
            <a:ext cx="7326630" cy="393700"/>
          </a:xfrm>
        </p:spPr>
        <p:txBody>
          <a:bodyPr/>
          <a:lstStyle/>
          <a:p>
            <a:r>
              <a:rPr lang="en-CA" sz="2400" dirty="0" smtClean="0"/>
              <a:t>From Open Standards to Open Source…</a:t>
            </a:r>
            <a:endParaRPr lang="en-CA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188720" y="6100266"/>
            <a:ext cx="5372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Sources: </a:t>
            </a:r>
            <a:r>
              <a:rPr lang="en-CA" dirty="0">
                <a:hlinkClick r:id="rId3"/>
              </a:rPr>
              <a:t>https://</a:t>
            </a:r>
            <a:r>
              <a:rPr lang="en-CA" dirty="0" smtClean="0">
                <a:hlinkClick r:id="rId3"/>
              </a:rPr>
              <a:t>en.wikipedia.org/wiki/History_of_Unix</a:t>
            </a:r>
            <a:endParaRPr lang="en-CA" dirty="0" smtClean="0"/>
          </a:p>
          <a:p>
            <a:r>
              <a:rPr lang="en-CA" dirty="0"/>
              <a:t>	</a:t>
            </a:r>
            <a:r>
              <a:rPr lang="en-CA" dirty="0">
                <a:hlinkClick r:id="rId4"/>
              </a:rPr>
              <a:t>https://en.wikipedia.org/wiki/Tru64_UNIX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6997" y="158333"/>
            <a:ext cx="2056160" cy="155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7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22" y="684989"/>
            <a:ext cx="7326630" cy="487680"/>
          </a:xfrm>
        </p:spPr>
        <p:txBody>
          <a:bodyPr/>
          <a:lstStyle/>
          <a:p>
            <a:r>
              <a:rPr lang="en-CA" dirty="0" smtClean="0"/>
              <a:t>The Evolution of MUUG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720" y="1967977"/>
            <a:ext cx="7326630" cy="4344306"/>
          </a:xfrm>
        </p:spPr>
        <p:txBody>
          <a:bodyPr/>
          <a:lstStyle/>
          <a:p>
            <a:pPr lvl="0"/>
            <a:r>
              <a:rPr lang="en-US" dirty="0" smtClean="0"/>
              <a:t>Group continues to grow as Internet becomes popular</a:t>
            </a:r>
          </a:p>
          <a:p>
            <a:pPr lvl="0"/>
            <a:r>
              <a:rPr lang="en-US" dirty="0" smtClean="0"/>
              <a:t>Group’s executive meets to formalize by-laws</a:t>
            </a:r>
            <a:br>
              <a:rPr lang="en-US" dirty="0" smtClean="0"/>
            </a:br>
            <a:r>
              <a:rPr lang="en-US" dirty="0" smtClean="0"/>
              <a:t>(the “Shoal Lake Accord”), summer 1991</a:t>
            </a:r>
          </a:p>
          <a:p>
            <a:pPr lvl="0"/>
            <a:r>
              <a:rPr lang="en-US" dirty="0" smtClean="0"/>
              <a:t>Adopt current structure with board and officers</a:t>
            </a:r>
          </a:p>
          <a:p>
            <a:pPr lvl="0"/>
            <a:r>
              <a:rPr lang="en-US" dirty="0" smtClean="0"/>
              <a:t>Name changed to reflect broadening membership in May-June 1992</a:t>
            </a:r>
            <a:endParaRPr lang="en-US" dirty="0"/>
          </a:p>
          <a:p>
            <a:pPr lvl="0"/>
            <a:r>
              <a:rPr lang="en-US" dirty="0" smtClean="0"/>
              <a:t>MUUG Online Network Access (MONA) start June 1992, website by September 1994</a:t>
            </a:r>
          </a:p>
          <a:p>
            <a:pPr lvl="1"/>
            <a:r>
              <a:rPr lang="en-US" dirty="0" smtClean="0"/>
              <a:t>Membership soars to peak of over 200, settles to ~60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88723" y="1373473"/>
            <a:ext cx="7326630" cy="393700"/>
          </a:xfrm>
        </p:spPr>
        <p:txBody>
          <a:bodyPr/>
          <a:lstStyle/>
          <a:p>
            <a:r>
              <a:rPr lang="en-CA" dirty="0" smtClean="0"/>
              <a:t>Manitoba UNIX</a:t>
            </a:r>
            <a:r>
              <a:rPr lang="en-CA" baseline="30000" dirty="0" smtClean="0"/>
              <a:t>®</a:t>
            </a:r>
            <a:r>
              <a:rPr lang="en-CA" dirty="0" smtClean="0"/>
              <a:t> User Group</a:t>
            </a:r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1188720" y="5996993"/>
            <a:ext cx="4522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smtClean="0"/>
              <a:t>Sources: </a:t>
            </a:r>
            <a:r>
              <a:rPr lang="en-CA" sz="1600" dirty="0">
                <a:hlinkClick r:id="rId2"/>
              </a:rPr>
              <a:t>https://</a:t>
            </a:r>
            <a:r>
              <a:rPr lang="en-CA" sz="1600" dirty="0" smtClean="0">
                <a:hlinkClick r:id="rId2"/>
              </a:rPr>
              <a:t>muug.ca/about.html</a:t>
            </a:r>
            <a:endParaRPr lang="en-CA" sz="1600" dirty="0" smtClean="0"/>
          </a:p>
          <a:p>
            <a:r>
              <a:rPr lang="en-CA" sz="1600" dirty="0">
                <a:hlinkClick r:id="rId3"/>
              </a:rPr>
              <a:t>https://</a:t>
            </a:r>
            <a:r>
              <a:rPr lang="en-CA" sz="1600" dirty="0" smtClean="0">
                <a:hlinkClick r:id="rId3"/>
              </a:rPr>
              <a:t>muug.ca/pub/muuglines/pdf/tuug9205.pdf</a:t>
            </a:r>
            <a:endParaRPr lang="en-CA" sz="1600" dirty="0" smtClean="0"/>
          </a:p>
          <a:p>
            <a:r>
              <a:rPr lang="en-CA" sz="1600" dirty="0">
                <a:hlinkClick r:id="rId4"/>
              </a:rPr>
              <a:t>https://muug.ca/pub/muuglines/pdf/muug9206.pdf</a:t>
            </a:r>
            <a:endParaRPr lang="en-CA" sz="1600" dirty="0"/>
          </a:p>
        </p:txBody>
      </p:sp>
      <p:pic>
        <p:nvPicPr>
          <p:cNvPr id="1026" name="Picture 2" descr="https://muug.ca/images/MuugLogo_v0.2.7_3x2.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050" y="212703"/>
            <a:ext cx="2042821" cy="155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7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725" y="447041"/>
            <a:ext cx="7326630" cy="487680"/>
          </a:xfrm>
        </p:spPr>
        <p:txBody>
          <a:bodyPr/>
          <a:lstStyle/>
          <a:p>
            <a:r>
              <a:rPr lang="en-CA" sz="3400" dirty="0" smtClean="0"/>
              <a:t>1990’s: We Broke the Internet, pt.2</a:t>
            </a:r>
            <a:endParaRPr lang="en-CA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0725" y="1730029"/>
            <a:ext cx="7326630" cy="3556790"/>
          </a:xfrm>
        </p:spPr>
        <p:txBody>
          <a:bodyPr/>
          <a:lstStyle/>
          <a:p>
            <a:pPr lvl="0"/>
            <a:r>
              <a:rPr lang="en-US" dirty="0" smtClean="0"/>
              <a:t>.COM bubble strains DNS infrastructure</a:t>
            </a:r>
          </a:p>
          <a:p>
            <a:pPr lvl="0"/>
            <a:r>
              <a:rPr lang="en-US" dirty="0" smtClean="0"/>
              <a:t>Graphic-intensive web sites break HTTP/1.0</a:t>
            </a:r>
          </a:p>
          <a:p>
            <a:pPr lvl="0"/>
            <a:r>
              <a:rPr lang="en-US" dirty="0" smtClean="0"/>
              <a:t>More buffer overrun exploits</a:t>
            </a:r>
          </a:p>
          <a:p>
            <a:r>
              <a:rPr lang="en-US" dirty="0" smtClean="0">
                <a:hlinkClick r:id="rId2"/>
              </a:rPr>
              <a:t>Kevin </a:t>
            </a:r>
            <a:r>
              <a:rPr lang="en-US" dirty="0" err="1" smtClean="0">
                <a:hlinkClick r:id="rId2"/>
              </a:rPr>
              <a:t>Mitnick</a:t>
            </a:r>
            <a:r>
              <a:rPr lang="en-US" dirty="0" smtClean="0"/>
              <a:t> IP spoofing attack in 1994</a:t>
            </a:r>
          </a:p>
          <a:p>
            <a:r>
              <a:rPr lang="en-US" dirty="0" err="1" smtClean="0"/>
              <a:t>Mitnick</a:t>
            </a:r>
            <a:r>
              <a:rPr lang="en-US" dirty="0" smtClean="0"/>
              <a:t> sentenced to 5 years in 1999</a:t>
            </a:r>
            <a:br>
              <a:rPr lang="en-US" dirty="0" smtClean="0"/>
            </a:br>
            <a:r>
              <a:rPr lang="en-US" dirty="0" smtClean="0"/>
              <a:t>(4 already served)</a:t>
            </a:r>
          </a:p>
          <a:p>
            <a:r>
              <a:rPr lang="en-US" dirty="0" smtClean="0"/>
              <a:t>ISC proposes use of DNSSEC in 1998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50726" y="1135525"/>
            <a:ext cx="7326630" cy="393700"/>
          </a:xfrm>
        </p:spPr>
        <p:txBody>
          <a:bodyPr/>
          <a:lstStyle/>
          <a:p>
            <a:r>
              <a:rPr lang="en-CA" sz="2400" dirty="0" smtClean="0"/>
              <a:t>The Rise of the Commercial Web…</a:t>
            </a:r>
            <a:endParaRPr lang="en-CA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088512" y="6138117"/>
            <a:ext cx="6268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smtClean="0"/>
              <a:t>Source: </a:t>
            </a:r>
            <a:r>
              <a:rPr lang="en-CA" sz="1600" dirty="0">
                <a:hlinkClick r:id="rId3"/>
              </a:rPr>
              <a:t>https://en.wikipedia.org/wiki/List_of_security_hacking_incidents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293957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20" y="283368"/>
            <a:ext cx="7326630" cy="487680"/>
          </a:xfrm>
        </p:spPr>
        <p:txBody>
          <a:bodyPr/>
          <a:lstStyle/>
          <a:p>
            <a:r>
              <a:rPr lang="en-CA" dirty="0" smtClean="0"/>
              <a:t>2000 to 2009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720" y="1566356"/>
            <a:ext cx="7326630" cy="3556790"/>
          </a:xfrm>
        </p:spPr>
        <p:txBody>
          <a:bodyPr/>
          <a:lstStyle/>
          <a:p>
            <a:pPr lvl="0"/>
            <a:r>
              <a:rPr lang="en-US" sz="2000" dirty="0" smtClean="0"/>
              <a:t>SCO sells UNIX assets to Caldera, which renames to The SCO Group</a:t>
            </a:r>
          </a:p>
          <a:p>
            <a:pPr lvl="0"/>
            <a:r>
              <a:rPr lang="en-US" sz="2000" dirty="0" smtClean="0"/>
              <a:t>SCO Group sues Novell, IBM, others in 2003</a:t>
            </a:r>
          </a:p>
          <a:p>
            <a:pPr lvl="1"/>
            <a:r>
              <a:rPr lang="en-US" sz="1800" dirty="0" smtClean="0"/>
              <a:t>Court rules in Novell’s </a:t>
            </a:r>
            <a:r>
              <a:rPr lang="en-US" sz="1800" dirty="0" err="1" smtClean="0"/>
              <a:t>favour</a:t>
            </a:r>
            <a:r>
              <a:rPr lang="en-US" sz="1800" dirty="0" smtClean="0"/>
              <a:t> in 2007</a:t>
            </a:r>
          </a:p>
          <a:p>
            <a:pPr lvl="1"/>
            <a:r>
              <a:rPr lang="en-US" sz="1800" dirty="0" smtClean="0"/>
              <a:t>Ruling overturned in 2009, Novell wins jury trial in 2010</a:t>
            </a:r>
          </a:p>
          <a:p>
            <a:pPr lvl="1"/>
            <a:r>
              <a:rPr lang="en-US" sz="1800" dirty="0" smtClean="0"/>
              <a:t>Lawsuit against IBM dismissed in 2016</a:t>
            </a:r>
          </a:p>
          <a:p>
            <a:pPr lvl="0"/>
            <a:r>
              <a:rPr lang="en-US" sz="2000" dirty="0" smtClean="0"/>
              <a:t>HP buys Compaq in 2002, winds down Tru64 by end of 2004</a:t>
            </a:r>
          </a:p>
          <a:p>
            <a:pPr lvl="0"/>
            <a:r>
              <a:rPr lang="en-US" sz="2000" dirty="0" smtClean="0"/>
              <a:t>Sun releases </a:t>
            </a:r>
            <a:r>
              <a:rPr lang="en-US" sz="2000" dirty="0" err="1" smtClean="0"/>
              <a:t>OpenSolaris</a:t>
            </a:r>
            <a:r>
              <a:rPr lang="en-US" sz="2000" dirty="0" smtClean="0"/>
              <a:t>, including ZFS, in 2005</a:t>
            </a:r>
          </a:p>
          <a:p>
            <a:pPr lvl="0"/>
            <a:r>
              <a:rPr lang="en-US" sz="2000" dirty="0" smtClean="0"/>
              <a:t>Sun buys MySQL in 2008, Oracle buys Sun in 2009</a:t>
            </a:r>
          </a:p>
          <a:p>
            <a:pPr lvl="0"/>
            <a:r>
              <a:rPr lang="en-US" sz="2000" dirty="0" err="1" smtClean="0"/>
              <a:t>macOS</a:t>
            </a:r>
            <a:r>
              <a:rPr lang="en-US" sz="2000" dirty="0" smtClean="0"/>
              <a:t>, Solaris, HP-UX, AIX remain in market</a:t>
            </a:r>
          </a:p>
          <a:p>
            <a:pPr lvl="0"/>
            <a:r>
              <a:rPr lang="en-US" sz="2000" dirty="0" smtClean="0"/>
              <a:t>Linux dominates in open source</a:t>
            </a:r>
          </a:p>
          <a:p>
            <a:pPr marL="0" indent="0">
              <a:buNone/>
            </a:pPr>
            <a:endParaRPr lang="en-CA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88721" y="971852"/>
            <a:ext cx="7326630" cy="393700"/>
          </a:xfrm>
        </p:spPr>
        <p:txBody>
          <a:bodyPr/>
          <a:lstStyle/>
          <a:p>
            <a:r>
              <a:rPr lang="en-CA" dirty="0" smtClean="0"/>
              <a:t>From Elation to Consolidation…</a:t>
            </a: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1188721" y="6075214"/>
            <a:ext cx="5372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Sources: </a:t>
            </a:r>
            <a:r>
              <a:rPr lang="en-CA" dirty="0">
                <a:hlinkClick r:id="rId2"/>
              </a:rPr>
              <a:t>https://</a:t>
            </a:r>
            <a:r>
              <a:rPr lang="en-CA" dirty="0" smtClean="0">
                <a:hlinkClick r:id="rId2"/>
              </a:rPr>
              <a:t>en.wikipedia.org/wiki/History_of_Unix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>
                <a:hlinkClick r:id="rId3"/>
              </a:rPr>
              <a:t>https://en.wikipedia.org/wiki/Sun_Microsystems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0470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725" y="447041"/>
            <a:ext cx="7326630" cy="487680"/>
          </a:xfrm>
        </p:spPr>
        <p:txBody>
          <a:bodyPr/>
          <a:lstStyle/>
          <a:p>
            <a:r>
              <a:rPr lang="en-CA" sz="3400" dirty="0" smtClean="0"/>
              <a:t>2000’s: We Broke the Internet, pt.3</a:t>
            </a:r>
            <a:endParaRPr lang="en-CA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0725" y="1730029"/>
            <a:ext cx="7326630" cy="3556790"/>
          </a:xfrm>
        </p:spPr>
        <p:txBody>
          <a:bodyPr/>
          <a:lstStyle/>
          <a:p>
            <a:pPr lvl="0"/>
            <a:r>
              <a:rPr lang="en-US" dirty="0" smtClean="0"/>
              <a:t>In 2008 </a:t>
            </a:r>
            <a:r>
              <a:rPr lang="en-US" dirty="0" smtClean="0">
                <a:hlinkClick r:id="rId2"/>
              </a:rPr>
              <a:t>Dan </a:t>
            </a:r>
            <a:r>
              <a:rPr lang="en-US" dirty="0" err="1" smtClean="0">
                <a:hlinkClick r:id="rId2"/>
              </a:rPr>
              <a:t>Kaminsky</a:t>
            </a:r>
            <a:r>
              <a:rPr lang="en-US" dirty="0" smtClean="0"/>
              <a:t> discovers serious DNS flaw</a:t>
            </a:r>
          </a:p>
          <a:p>
            <a:pPr lvl="0"/>
            <a:r>
              <a:rPr lang="en-US" dirty="0" smtClean="0"/>
              <a:t>Foreseen by </a:t>
            </a:r>
            <a:r>
              <a:rPr lang="en-US" dirty="0" smtClean="0">
                <a:hlinkClick r:id="rId3"/>
              </a:rPr>
              <a:t>Dan Bernstein</a:t>
            </a:r>
            <a:r>
              <a:rPr lang="en-US" dirty="0" smtClean="0"/>
              <a:t> in 2003</a:t>
            </a:r>
          </a:p>
          <a:p>
            <a:pPr lvl="0"/>
            <a:r>
              <a:rPr lang="en-US" dirty="0" smtClean="0"/>
              <a:t>Lack of port randomization can lead to DNS cache poisoning</a:t>
            </a:r>
            <a:endParaRPr lang="en-CA" dirty="0"/>
          </a:p>
          <a:p>
            <a:pPr lvl="0"/>
            <a:r>
              <a:rPr lang="en-CA" dirty="0" err="1" smtClean="0"/>
              <a:t>Kaminsky</a:t>
            </a:r>
            <a:r>
              <a:rPr lang="en-CA" dirty="0" smtClean="0"/>
              <a:t> holds press conference July 2008</a:t>
            </a:r>
          </a:p>
          <a:p>
            <a:pPr lvl="0"/>
            <a:r>
              <a:rPr lang="en-CA" dirty="0" smtClean="0"/>
              <a:t>Details to be revealed at </a:t>
            </a:r>
            <a:r>
              <a:rPr lang="en-CA" dirty="0" err="1" smtClean="0"/>
              <a:t>BlackHat</a:t>
            </a:r>
            <a:r>
              <a:rPr lang="en-CA" dirty="0" smtClean="0"/>
              <a:t> conference a month later</a:t>
            </a:r>
          </a:p>
          <a:p>
            <a:pPr lvl="0"/>
            <a:r>
              <a:rPr lang="en-CA" dirty="0" smtClean="0"/>
              <a:t>Leaked details force rushed release of patches</a:t>
            </a: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50726" y="1135525"/>
            <a:ext cx="7326630" cy="393700"/>
          </a:xfrm>
        </p:spPr>
        <p:txBody>
          <a:bodyPr/>
          <a:lstStyle/>
          <a:p>
            <a:r>
              <a:rPr lang="en-CA" sz="2400" dirty="0" smtClean="0"/>
              <a:t>Dan </a:t>
            </a:r>
            <a:r>
              <a:rPr lang="en-CA" sz="2400" dirty="0" err="1" smtClean="0"/>
              <a:t>Kaminsky</a:t>
            </a:r>
            <a:r>
              <a:rPr lang="en-CA" sz="2400" dirty="0" smtClean="0"/>
              <a:t> and the DNS Vulnerability</a:t>
            </a:r>
            <a:endParaRPr lang="en-CA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24841" y="6151007"/>
            <a:ext cx="69679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smtClean="0"/>
              <a:t>Source: </a:t>
            </a:r>
            <a:r>
              <a:rPr lang="en-CA" sz="1600" dirty="0">
                <a:hlinkClick r:id="rId4"/>
              </a:rPr>
              <a:t>https://www.schneier.com/blog/archives/2008/07/the_dns_vulnera.html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343864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19" y="447040"/>
            <a:ext cx="7326630" cy="554547"/>
          </a:xfrm>
        </p:spPr>
        <p:txBody>
          <a:bodyPr/>
          <a:lstStyle/>
          <a:p>
            <a:r>
              <a:rPr lang="en-CA" dirty="0" smtClean="0"/>
              <a:t>2010 to 2019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719" y="1578279"/>
            <a:ext cx="7326630" cy="4307516"/>
          </a:xfrm>
        </p:spPr>
        <p:txBody>
          <a:bodyPr/>
          <a:lstStyle/>
          <a:p>
            <a:pPr lvl="0"/>
            <a:r>
              <a:rPr lang="en-US" sz="2000" dirty="0" smtClean="0"/>
              <a:t>US &amp; EU approve Oracle purchase of Sun in 2010</a:t>
            </a:r>
          </a:p>
          <a:p>
            <a:pPr lvl="1"/>
            <a:r>
              <a:rPr lang="en-US" sz="1800" dirty="0" smtClean="0"/>
              <a:t>Oracle drops </a:t>
            </a:r>
            <a:r>
              <a:rPr lang="en-US" sz="1800" dirty="0" err="1" smtClean="0"/>
              <a:t>OpenSolaris</a:t>
            </a:r>
            <a:r>
              <a:rPr lang="en-US" sz="1800" dirty="0" smtClean="0"/>
              <a:t>, releases Solaris 11</a:t>
            </a:r>
          </a:p>
          <a:p>
            <a:pPr lvl="1"/>
            <a:r>
              <a:rPr lang="en-US" sz="1800" dirty="0" smtClean="0"/>
              <a:t>Also continues to support Oracle Linux</a:t>
            </a:r>
          </a:p>
          <a:p>
            <a:r>
              <a:rPr lang="en-US" sz="2000" dirty="0" smtClean="0"/>
              <a:t>RIP Dennis Ritchie, Oct 12, 2011</a:t>
            </a:r>
          </a:p>
          <a:p>
            <a:r>
              <a:rPr lang="en-US" sz="2000" dirty="0" smtClean="0"/>
              <a:t>Linux turns 20 in 2011 (UNIX is 42!)</a:t>
            </a:r>
          </a:p>
          <a:p>
            <a:pPr lvl="0"/>
            <a:r>
              <a:rPr lang="en-US" sz="2000" dirty="0" smtClean="0"/>
              <a:t>Raspberry Pi released in 2012, for US$35</a:t>
            </a:r>
          </a:p>
          <a:p>
            <a:pPr lvl="0"/>
            <a:r>
              <a:rPr lang="en-US" sz="2000" dirty="0" smtClean="0"/>
              <a:t>HP commits to supporting Linux as alternative to HP-UX and Windows in 2012</a:t>
            </a:r>
          </a:p>
          <a:p>
            <a:pPr lvl="0"/>
            <a:r>
              <a:rPr lang="en-CA" sz="2000" dirty="0" smtClean="0"/>
              <a:t>Windows Subsystem for Linux added to Win10 in 2016;</a:t>
            </a:r>
            <a:br>
              <a:rPr lang="en-CA" sz="2000" dirty="0" smtClean="0"/>
            </a:br>
            <a:r>
              <a:rPr lang="en-CA" sz="2000" dirty="0" err="1" smtClean="0"/>
              <a:t>OpenSSH</a:t>
            </a:r>
            <a:r>
              <a:rPr lang="en-CA" sz="2000" dirty="0" smtClean="0"/>
              <a:t> client &amp; server added in late 2017</a:t>
            </a:r>
          </a:p>
          <a:p>
            <a:pPr lvl="0"/>
            <a:r>
              <a:rPr lang="en-CA" sz="2000" dirty="0" smtClean="0"/>
              <a:t>Toyota adopts Automotive Grade Linux in 2018</a:t>
            </a:r>
          </a:p>
          <a:p>
            <a:pPr lvl="0"/>
            <a:r>
              <a:rPr lang="en-CA" sz="2000" dirty="0" smtClean="0"/>
              <a:t>IBM buys Red Hat in late 2018</a:t>
            </a:r>
            <a:endParaRPr lang="en-US" sz="20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88720" y="997243"/>
            <a:ext cx="7326630" cy="447681"/>
          </a:xfrm>
        </p:spPr>
        <p:txBody>
          <a:bodyPr/>
          <a:lstStyle/>
          <a:p>
            <a:r>
              <a:rPr lang="en-CA" dirty="0" smtClean="0"/>
              <a:t>From Obscurity to Ubiquity…</a:t>
            </a: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1188720" y="6200475"/>
            <a:ext cx="4068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Source: </a:t>
            </a:r>
            <a:r>
              <a:rPr lang="en-CA" dirty="0">
                <a:hlinkClick r:id="rId2"/>
              </a:rPr>
              <a:t>https://muug.ca/pub/muuglines/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5139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20" y="343881"/>
            <a:ext cx="7326630" cy="554547"/>
          </a:xfrm>
        </p:spPr>
        <p:txBody>
          <a:bodyPr/>
          <a:lstStyle/>
          <a:p>
            <a:r>
              <a:rPr lang="en-CA" sz="3400" dirty="0" smtClean="0"/>
              <a:t>2010’s</a:t>
            </a:r>
            <a:r>
              <a:rPr lang="en-CA" sz="3400" dirty="0"/>
              <a:t>: We Broke the Internet, </a:t>
            </a:r>
            <a:r>
              <a:rPr lang="en-CA" sz="3400" dirty="0" smtClean="0"/>
              <a:t>pt.4</a:t>
            </a:r>
            <a:endParaRPr lang="en-CA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720" y="1391701"/>
            <a:ext cx="7326630" cy="4269938"/>
          </a:xfrm>
        </p:spPr>
        <p:txBody>
          <a:bodyPr/>
          <a:lstStyle/>
          <a:p>
            <a:pPr lvl="0"/>
            <a:r>
              <a:rPr lang="en-US" sz="2000" dirty="0" smtClean="0"/>
              <a:t>Heartbleed, POODLE &amp; 6 other OpenSSL vulnerabilities, all in 2014</a:t>
            </a:r>
          </a:p>
          <a:p>
            <a:pPr lvl="1"/>
            <a:r>
              <a:rPr lang="en-US" sz="1600" dirty="0" smtClean="0"/>
              <a:t>“</a:t>
            </a:r>
            <a:r>
              <a:rPr lang="en-US" sz="1600" dirty="0" smtClean="0">
                <a:hlinkClick r:id="rId2"/>
              </a:rPr>
              <a:t>OpenSSL </a:t>
            </a:r>
            <a:r>
              <a:rPr lang="en-US" sz="1600" dirty="0">
                <a:hlinkClick r:id="rId2"/>
              </a:rPr>
              <a:t>is not developed by a responsible team</a:t>
            </a:r>
            <a:r>
              <a:rPr lang="en-US" sz="1600" dirty="0" smtClean="0">
                <a:hlinkClick r:id="rId2"/>
              </a:rPr>
              <a:t>.</a:t>
            </a:r>
            <a:r>
              <a:rPr lang="en-US" sz="1600" dirty="0" smtClean="0"/>
              <a:t>” – </a:t>
            </a:r>
            <a:r>
              <a:rPr lang="en-US" sz="1600" dirty="0" smtClean="0">
                <a:hlinkClick r:id="rId3"/>
              </a:rPr>
              <a:t>Theo de </a:t>
            </a:r>
            <a:r>
              <a:rPr lang="en-US" sz="1600" dirty="0" err="1" smtClean="0">
                <a:hlinkClick r:id="rId3"/>
              </a:rPr>
              <a:t>Raadt</a:t>
            </a:r>
            <a:endParaRPr lang="en-US" sz="1600" dirty="0" smtClean="0"/>
          </a:p>
          <a:p>
            <a:pPr lvl="0"/>
            <a:r>
              <a:rPr lang="en-US" sz="2000" dirty="0" smtClean="0"/>
              <a:t>Shellshock (GNU Bash) remote execution, also in 2014</a:t>
            </a:r>
          </a:p>
          <a:p>
            <a:pPr lvl="0"/>
            <a:r>
              <a:rPr lang="en-US" sz="2000" dirty="0" smtClean="0"/>
              <a:t>FREAK SSL/TLS (Factoring RSA Export Keys) in 2015</a:t>
            </a:r>
          </a:p>
          <a:p>
            <a:pPr lvl="0"/>
            <a:r>
              <a:rPr lang="en-US" sz="2000" dirty="0" smtClean="0"/>
              <a:t>GHOST (</a:t>
            </a:r>
            <a:r>
              <a:rPr lang="en-US" sz="2000" dirty="0" err="1" smtClean="0"/>
              <a:t>Glibc</a:t>
            </a:r>
            <a:r>
              <a:rPr lang="en-US" sz="2000" dirty="0" smtClean="0"/>
              <a:t> </a:t>
            </a:r>
            <a:r>
              <a:rPr lang="en-US" sz="2000" dirty="0" err="1" smtClean="0"/>
              <a:t>gethostbyname</a:t>
            </a:r>
            <a:r>
              <a:rPr lang="en-US" sz="2000" dirty="0" smtClean="0"/>
              <a:t> stack buffer overflow), in 2015</a:t>
            </a:r>
          </a:p>
          <a:p>
            <a:pPr lvl="0"/>
            <a:r>
              <a:rPr lang="en-US" sz="2000" dirty="0" smtClean="0"/>
              <a:t>VENOM vulnerability in QEMU, </a:t>
            </a:r>
            <a:r>
              <a:rPr lang="en-US" sz="2000" dirty="0" err="1" smtClean="0"/>
              <a:t>Xen</a:t>
            </a:r>
            <a:r>
              <a:rPr lang="en-US" sz="2000" dirty="0" smtClean="0"/>
              <a:t> &amp; KVM, in 2015</a:t>
            </a:r>
          </a:p>
          <a:p>
            <a:pPr lvl="0"/>
            <a:r>
              <a:rPr lang="en-US" sz="2000" dirty="0" smtClean="0"/>
              <a:t>Row Hammer DRAM vulnerabilities in 2013-2015</a:t>
            </a:r>
          </a:p>
          <a:p>
            <a:pPr lvl="0"/>
            <a:r>
              <a:rPr lang="en-US" sz="2000" dirty="0" smtClean="0"/>
              <a:t>NTP </a:t>
            </a:r>
            <a:r>
              <a:rPr lang="en-US" sz="2000" dirty="0" err="1" smtClean="0"/>
              <a:t>DDoS</a:t>
            </a:r>
            <a:r>
              <a:rPr lang="en-US" sz="2000" dirty="0" smtClean="0"/>
              <a:t> in 2013, </a:t>
            </a:r>
            <a:r>
              <a:rPr lang="en-US" sz="2000" dirty="0" err="1" smtClean="0"/>
              <a:t>MitM</a:t>
            </a:r>
            <a:r>
              <a:rPr lang="en-US" sz="2000" dirty="0" smtClean="0"/>
              <a:t> bogus data in 2015</a:t>
            </a:r>
          </a:p>
          <a:p>
            <a:pPr lvl="0"/>
            <a:r>
              <a:rPr lang="en-US" sz="2000" dirty="0" smtClean="0"/>
              <a:t>Dirty Cow (Linux kernel) </a:t>
            </a:r>
            <a:r>
              <a:rPr lang="en-CA" sz="2000" dirty="0" smtClean="0"/>
              <a:t>privilege escalation, in 2016</a:t>
            </a:r>
            <a:endParaRPr lang="en-CA" sz="2000" dirty="0"/>
          </a:p>
          <a:p>
            <a:pPr lvl="0"/>
            <a:r>
              <a:rPr lang="en-CA" sz="2000" dirty="0" smtClean="0"/>
              <a:t>Meltdown &amp; Spectre in 2017</a:t>
            </a:r>
          </a:p>
          <a:p>
            <a:pPr lvl="0"/>
            <a:r>
              <a:rPr lang="en-CA" sz="2000" dirty="0" smtClean="0"/>
              <a:t>WikiLeaks publishes CIA Vault 7 Hacking Tools, in 2017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88720" y="899748"/>
            <a:ext cx="7326630" cy="447681"/>
          </a:xfrm>
        </p:spPr>
        <p:txBody>
          <a:bodyPr/>
          <a:lstStyle/>
          <a:p>
            <a:r>
              <a:rPr lang="en-CA" dirty="0" smtClean="0"/>
              <a:t>From Security to Vulnerability?</a:t>
            </a: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337820" y="6095284"/>
            <a:ext cx="71208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100" dirty="0" smtClean="0"/>
              <a:t>Sources: </a:t>
            </a:r>
            <a:r>
              <a:rPr lang="en-CA" sz="1100" dirty="0">
                <a:hlinkClick r:id="rId4"/>
              </a:rPr>
              <a:t>https://muug.ca/pub/muuglines</a:t>
            </a:r>
            <a:r>
              <a:rPr lang="en-CA" sz="1100" dirty="0" smtClean="0">
                <a:hlinkClick r:id="rId4"/>
              </a:rPr>
              <a:t>/</a:t>
            </a:r>
            <a:r>
              <a:rPr lang="en-CA" sz="1100" dirty="0" smtClean="0"/>
              <a:t/>
            </a:r>
            <a:br>
              <a:rPr lang="en-CA" sz="1100" dirty="0" smtClean="0"/>
            </a:br>
            <a:r>
              <a:rPr lang="en-CA" sz="1100" dirty="0" smtClean="0">
                <a:hlinkClick r:id="rId5"/>
              </a:rPr>
              <a:t>https</a:t>
            </a:r>
            <a:r>
              <a:rPr lang="en-CA" sz="1100" dirty="0">
                <a:hlinkClick r:id="rId5"/>
              </a:rPr>
              <a:t>://www.darkreading.com/vulnerabilities---threats/the-10-worst-vulnerabilities-of-the-last-10-years/d/d-id/1325425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200701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383" y="1954061"/>
            <a:ext cx="8154159" cy="29310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8720" y="6200475"/>
            <a:ext cx="3187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Source: </a:t>
            </a:r>
            <a:r>
              <a:rPr lang="en-CA" dirty="0">
                <a:hlinkClick r:id="rId3"/>
              </a:rPr>
              <a:t>https://xkcd.com/2054/</a:t>
            </a:r>
            <a:endParaRPr lang="en-CA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88719" y="847873"/>
            <a:ext cx="7326630" cy="554547"/>
          </a:xfrm>
        </p:spPr>
        <p:txBody>
          <a:bodyPr/>
          <a:lstStyle/>
          <a:p>
            <a:r>
              <a:rPr lang="en-CA" dirty="0" smtClean="0"/>
              <a:t>Data Pipeline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2448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031" y="313149"/>
            <a:ext cx="7216092" cy="53113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8720" y="6200475"/>
            <a:ext cx="5282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Source: </a:t>
            </a:r>
            <a:r>
              <a:rPr lang="en-CA" dirty="0">
                <a:hlinkClick r:id="rId3"/>
              </a:rPr>
              <a:t>http://www.quickmeme.com/meme/356f74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5527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88720" y="6200475"/>
            <a:ext cx="3187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Source: </a:t>
            </a:r>
            <a:r>
              <a:rPr lang="en-CA" dirty="0">
                <a:hlinkClick r:id="rId2"/>
              </a:rPr>
              <a:t>https://xkcd.com/2166/</a:t>
            </a:r>
            <a:endParaRPr lang="en-CA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88719" y="847873"/>
            <a:ext cx="7326630" cy="554547"/>
          </a:xfrm>
        </p:spPr>
        <p:txBody>
          <a:bodyPr/>
          <a:lstStyle/>
          <a:p>
            <a:r>
              <a:rPr lang="en-CA" dirty="0" smtClean="0"/>
              <a:t>Stack</a:t>
            </a:r>
            <a:endParaRPr lang="en-CA" dirty="0"/>
          </a:p>
        </p:txBody>
      </p:sp>
      <p:pic>
        <p:nvPicPr>
          <p:cNvPr id="2050" name="Picture 2" descr="St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780" y="411287"/>
            <a:ext cx="3042507" cy="526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37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22" y="396102"/>
            <a:ext cx="6652573" cy="487680"/>
          </a:xfrm>
        </p:spPr>
        <p:txBody>
          <a:bodyPr/>
          <a:lstStyle/>
          <a:p>
            <a:r>
              <a:rPr lang="en-CA" dirty="0" smtClean="0"/>
              <a:t>Five Decades of Hardware</a:t>
            </a: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1188720" y="6030677"/>
            <a:ext cx="4481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Sources: </a:t>
            </a:r>
            <a:r>
              <a:rPr lang="en-CA" dirty="0">
                <a:hlinkClick r:id="rId2"/>
              </a:rPr>
              <a:t>https://</a:t>
            </a:r>
            <a:r>
              <a:rPr lang="en-CA" dirty="0" smtClean="0">
                <a:hlinkClick r:id="rId2"/>
              </a:rPr>
              <a:t>en.wikipedia.org/wiki/PDP-7</a:t>
            </a:r>
            <a:r>
              <a:rPr lang="en-CA" dirty="0" smtClean="0"/>
              <a:t> </a:t>
            </a:r>
            <a:br>
              <a:rPr lang="en-CA" dirty="0" smtClean="0"/>
            </a:br>
            <a:r>
              <a:rPr lang="en-CA" dirty="0" smtClean="0"/>
              <a:t>		and Gilbert’s own memory/notes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807211"/>
              </p:ext>
            </p:extLst>
          </p:nvPr>
        </p:nvGraphicFramePr>
        <p:xfrm>
          <a:off x="488513" y="1139870"/>
          <a:ext cx="8267182" cy="4634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1026">
                  <a:extLst>
                    <a:ext uri="{9D8B030D-6E8A-4147-A177-3AD203B41FA5}">
                      <a16:colId xmlns:a16="http://schemas.microsoft.com/office/drawing/2014/main" val="1297925762"/>
                    </a:ext>
                  </a:extLst>
                </a:gridCol>
                <a:gridCol w="1181026">
                  <a:extLst>
                    <a:ext uri="{9D8B030D-6E8A-4147-A177-3AD203B41FA5}">
                      <a16:colId xmlns:a16="http://schemas.microsoft.com/office/drawing/2014/main" val="733722928"/>
                    </a:ext>
                  </a:extLst>
                </a:gridCol>
                <a:gridCol w="1181026">
                  <a:extLst>
                    <a:ext uri="{9D8B030D-6E8A-4147-A177-3AD203B41FA5}">
                      <a16:colId xmlns:a16="http://schemas.microsoft.com/office/drawing/2014/main" val="2978677747"/>
                    </a:ext>
                  </a:extLst>
                </a:gridCol>
                <a:gridCol w="1181026">
                  <a:extLst>
                    <a:ext uri="{9D8B030D-6E8A-4147-A177-3AD203B41FA5}">
                      <a16:colId xmlns:a16="http://schemas.microsoft.com/office/drawing/2014/main" val="2186270786"/>
                    </a:ext>
                  </a:extLst>
                </a:gridCol>
                <a:gridCol w="1181026">
                  <a:extLst>
                    <a:ext uri="{9D8B030D-6E8A-4147-A177-3AD203B41FA5}">
                      <a16:colId xmlns:a16="http://schemas.microsoft.com/office/drawing/2014/main" val="3359905364"/>
                    </a:ext>
                  </a:extLst>
                </a:gridCol>
                <a:gridCol w="1181026">
                  <a:extLst>
                    <a:ext uri="{9D8B030D-6E8A-4147-A177-3AD203B41FA5}">
                      <a16:colId xmlns:a16="http://schemas.microsoft.com/office/drawing/2014/main" val="3978171274"/>
                    </a:ext>
                  </a:extLst>
                </a:gridCol>
                <a:gridCol w="1181026">
                  <a:extLst>
                    <a:ext uri="{9D8B030D-6E8A-4147-A177-3AD203B41FA5}">
                      <a16:colId xmlns:a16="http://schemas.microsoft.com/office/drawing/2014/main" val="3555867778"/>
                    </a:ext>
                  </a:extLst>
                </a:gridCol>
              </a:tblGrid>
              <a:tr h="701457">
                <a:tc>
                  <a:txBody>
                    <a:bodyPr/>
                    <a:lstStyle/>
                    <a:p>
                      <a:r>
                        <a:rPr lang="en-CA" dirty="0" smtClean="0"/>
                        <a:t>Year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1969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1979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1989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1999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2009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2019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290548"/>
                  </a:ext>
                </a:extLst>
              </a:tr>
              <a:tr h="701457">
                <a:tc>
                  <a:txBody>
                    <a:bodyPr/>
                    <a:lstStyle/>
                    <a:p>
                      <a:r>
                        <a:rPr lang="en-CA" dirty="0" smtClean="0"/>
                        <a:t>Model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PDP-7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PDP-11/45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MicroVAX-11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Sun Ultra 1/140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Sun Fire X4200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Dell PE R730xd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082079"/>
                  </a:ext>
                </a:extLst>
              </a:tr>
              <a:tr h="701457">
                <a:tc>
                  <a:txBody>
                    <a:bodyPr/>
                    <a:lstStyle/>
                    <a:p>
                      <a:r>
                        <a:rPr lang="en-CA" dirty="0" smtClean="0"/>
                        <a:t>Bits/</a:t>
                      </a:r>
                      <a:br>
                        <a:rPr lang="en-CA" dirty="0" smtClean="0"/>
                      </a:br>
                      <a:r>
                        <a:rPr lang="en-CA" dirty="0" smtClean="0"/>
                        <a:t>word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18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16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32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32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64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64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600967"/>
                  </a:ext>
                </a:extLst>
              </a:tr>
              <a:tr h="701457">
                <a:tc>
                  <a:txBody>
                    <a:bodyPr/>
                    <a:lstStyle/>
                    <a:p>
                      <a:r>
                        <a:rPr lang="en-CA" dirty="0" smtClean="0"/>
                        <a:t>RAM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 smtClean="0"/>
                        <a:t>4-64 Kw</a:t>
                      </a:r>
                      <a:br>
                        <a:rPr lang="en-CA" dirty="0" smtClean="0"/>
                      </a:br>
                      <a:r>
                        <a:rPr lang="en-CA" dirty="0" smtClean="0"/>
                        <a:t>9-144KB</a:t>
                      </a:r>
                    </a:p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 smtClean="0"/>
                        <a:t>256KB</a:t>
                      </a:r>
                      <a:br>
                        <a:rPr lang="en-CA" dirty="0" smtClean="0"/>
                      </a:br>
                      <a:r>
                        <a:rPr lang="en-CA" dirty="0" smtClean="0"/>
                        <a:t>½ core</a:t>
                      </a:r>
                    </a:p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13 MB</a:t>
                      </a:r>
                      <a:br>
                        <a:rPr lang="en-CA" dirty="0" smtClean="0"/>
                      </a:br>
                      <a:r>
                        <a:rPr lang="en-CA" dirty="0" smtClean="0"/>
                        <a:t>16 max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224 MB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12 GB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64 GB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2444438"/>
                  </a:ext>
                </a:extLst>
              </a:tr>
              <a:tr h="701457">
                <a:tc>
                  <a:txBody>
                    <a:bodyPr/>
                    <a:lstStyle/>
                    <a:p>
                      <a:r>
                        <a:rPr lang="en-CA" dirty="0" smtClean="0"/>
                        <a:t>Storage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</a:t>
                      </a:r>
                      <a:r>
                        <a:rPr lang="en-CA" baseline="0" dirty="0" smtClean="0"/>
                        <a:t> x RB09/</a:t>
                      </a:r>
                      <a:br>
                        <a:rPr lang="en-CA" baseline="0" dirty="0" smtClean="0"/>
                      </a:br>
                      <a:r>
                        <a:rPr lang="en-CA" baseline="0" dirty="0" smtClean="0"/>
                        <a:t>RD10</a:t>
                      </a:r>
                      <a:br>
                        <a:rPr lang="en-CA" baseline="0" dirty="0" smtClean="0"/>
                      </a:br>
                      <a:r>
                        <a:rPr lang="en-US" dirty="0" smtClean="0"/>
                        <a:t>1MB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4</a:t>
                      </a:r>
                      <a:r>
                        <a:rPr lang="en-CA" baseline="0" dirty="0" smtClean="0"/>
                        <a:t> x RK05</a:t>
                      </a:r>
                      <a:br>
                        <a:rPr lang="en-CA" baseline="0" dirty="0" smtClean="0"/>
                      </a:br>
                      <a:r>
                        <a:rPr lang="en-CA" baseline="0" dirty="0" smtClean="0"/>
                        <a:t>2.5 MB/</a:t>
                      </a:r>
                      <a:r>
                        <a:rPr lang="en-CA" baseline="0" dirty="0" err="1" smtClean="0"/>
                        <a:t>ea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3 x CDC Wren VI</a:t>
                      </a:r>
                      <a:br>
                        <a:rPr lang="en-CA" dirty="0" smtClean="0"/>
                      </a:br>
                      <a:r>
                        <a:rPr lang="en-CA" dirty="0" smtClean="0"/>
                        <a:t>680MB/</a:t>
                      </a:r>
                      <a:r>
                        <a:rPr lang="en-CA" dirty="0" err="1" smtClean="0"/>
                        <a:t>ea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SCSI</a:t>
                      </a:r>
                      <a:br>
                        <a:rPr lang="en-CA" dirty="0" smtClean="0"/>
                      </a:br>
                      <a:r>
                        <a:rPr lang="en-CA" dirty="0" smtClean="0"/>
                        <a:t>63 GB tot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IDE RAID5</a:t>
                      </a:r>
                      <a:br>
                        <a:rPr lang="en-CA" dirty="0" smtClean="0"/>
                      </a:br>
                      <a:r>
                        <a:rPr lang="en-CA" dirty="0" smtClean="0"/>
                        <a:t>5</a:t>
                      </a:r>
                      <a:r>
                        <a:rPr lang="en-CA" baseline="0" dirty="0" smtClean="0"/>
                        <a:t> TB tot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SAS RAID6</a:t>
                      </a:r>
                      <a:br>
                        <a:rPr lang="en-CA" dirty="0" smtClean="0"/>
                      </a:br>
                      <a:r>
                        <a:rPr lang="en-CA" dirty="0" smtClean="0"/>
                        <a:t>11</a:t>
                      </a:r>
                      <a:r>
                        <a:rPr lang="en-CA" baseline="0" dirty="0" smtClean="0"/>
                        <a:t> TB tot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7043302"/>
                  </a:ext>
                </a:extLst>
              </a:tr>
              <a:tr h="701457">
                <a:tc>
                  <a:txBody>
                    <a:bodyPr/>
                    <a:lstStyle/>
                    <a:p>
                      <a:r>
                        <a:rPr lang="en-CA" dirty="0" smtClean="0"/>
                        <a:t>OS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err="1" smtClean="0"/>
                        <a:t>Unics</a:t>
                      </a:r>
                      <a:r>
                        <a:rPr lang="en-CA" baseline="0" dirty="0" smtClean="0"/>
                        <a:t> (V0)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UNIX V6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Ultrix-32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Solaris 7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CentOS 5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Scientific Linux 6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876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063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20" y="489630"/>
            <a:ext cx="4001518" cy="487680"/>
          </a:xfrm>
        </p:spPr>
        <p:txBody>
          <a:bodyPr/>
          <a:lstStyle/>
          <a:p>
            <a:r>
              <a:rPr lang="en-CA" dirty="0" smtClean="0"/>
              <a:t>Raspberry Pi</a:t>
            </a: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847592" y="6200475"/>
            <a:ext cx="6245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/>
              <a:t>Source: </a:t>
            </a:r>
            <a:r>
              <a:rPr lang="en-CA" sz="1400" dirty="0">
                <a:hlinkClick r:id="rId2"/>
              </a:rPr>
              <a:t>http://socialcompare.com/en/comparison/raspberrypi-models-comparison</a:t>
            </a:r>
            <a:endParaRPr lang="en-CA" sz="1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727" t="15387" r="6095" b="24582"/>
          <a:stretch/>
        </p:blipFill>
        <p:spPr>
          <a:xfrm>
            <a:off x="5301122" y="245790"/>
            <a:ext cx="3745282" cy="5398718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765619"/>
              </p:ext>
            </p:extLst>
          </p:nvPr>
        </p:nvGraphicFramePr>
        <p:xfrm>
          <a:off x="847592" y="1308574"/>
          <a:ext cx="4242436" cy="334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0609">
                  <a:extLst>
                    <a:ext uri="{9D8B030D-6E8A-4147-A177-3AD203B41FA5}">
                      <a16:colId xmlns:a16="http://schemas.microsoft.com/office/drawing/2014/main" val="30522895"/>
                    </a:ext>
                  </a:extLst>
                </a:gridCol>
                <a:gridCol w="1060609">
                  <a:extLst>
                    <a:ext uri="{9D8B030D-6E8A-4147-A177-3AD203B41FA5}">
                      <a16:colId xmlns:a16="http://schemas.microsoft.com/office/drawing/2014/main" val="1936247705"/>
                    </a:ext>
                  </a:extLst>
                </a:gridCol>
                <a:gridCol w="1060609">
                  <a:extLst>
                    <a:ext uri="{9D8B030D-6E8A-4147-A177-3AD203B41FA5}">
                      <a16:colId xmlns:a16="http://schemas.microsoft.com/office/drawing/2014/main" val="1113950406"/>
                    </a:ext>
                  </a:extLst>
                </a:gridCol>
                <a:gridCol w="1060609">
                  <a:extLst>
                    <a:ext uri="{9D8B030D-6E8A-4147-A177-3AD203B41FA5}">
                      <a16:colId xmlns:a16="http://schemas.microsoft.com/office/drawing/2014/main" val="33948522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Year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2012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2017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2019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1688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Model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B Rev 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Zero W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4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60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Bits/</a:t>
                      </a:r>
                      <a:br>
                        <a:rPr lang="en-CA" dirty="0" smtClean="0"/>
                      </a:br>
                      <a:r>
                        <a:rPr lang="en-CA" dirty="0" smtClean="0"/>
                        <a:t>Cores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32/</a:t>
                      </a:r>
                      <a:br>
                        <a:rPr lang="en-CA" dirty="0" smtClean="0"/>
                      </a:br>
                      <a:r>
                        <a:rPr lang="en-CA" dirty="0" smtClean="0"/>
                        <a:t>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32/</a:t>
                      </a:r>
                      <a:br>
                        <a:rPr lang="en-CA" dirty="0" smtClean="0"/>
                      </a:br>
                      <a:r>
                        <a:rPr lang="en-CA" dirty="0" smtClean="0"/>
                        <a:t>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64/</a:t>
                      </a:r>
                      <a:br>
                        <a:rPr lang="en-CA" dirty="0" smtClean="0"/>
                      </a:br>
                      <a:r>
                        <a:rPr lang="en-CA" dirty="0" smtClean="0"/>
                        <a:t>4 v8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130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RAM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256-512MB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512MB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1-4GB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4281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Clock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700 MHz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 GHz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1.5 GHz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3265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SD</a:t>
                      </a:r>
                      <a:r>
                        <a:rPr lang="en-CA" baseline="0" dirty="0" smtClean="0"/>
                        <a:t> slot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SD, SDHC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err="1" smtClean="0"/>
                        <a:t>microSD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err="1" smtClean="0"/>
                        <a:t>microSD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349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Price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$35US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$10US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$</a:t>
                      </a:r>
                      <a:r>
                        <a:rPr lang="en-CA" dirty="0" smtClean="0"/>
                        <a:t>35US</a:t>
                      </a:r>
                    </a:p>
                    <a:p>
                      <a:r>
                        <a:rPr lang="en-CA" sz="1400" i="1" dirty="0" smtClean="0"/>
                        <a:t>(1GB RAM)</a:t>
                      </a:r>
                      <a:endParaRPr lang="en-CA" sz="14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001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11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727" y="1049022"/>
            <a:ext cx="2419350" cy="466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679" y="444465"/>
            <a:ext cx="7326630" cy="487680"/>
          </a:xfrm>
        </p:spPr>
        <p:txBody>
          <a:bodyPr/>
          <a:lstStyle/>
          <a:p>
            <a:r>
              <a:rPr lang="en-CA" dirty="0" smtClean="0"/>
              <a:t>UNIX V7 on a PDP-11, on a Pi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7678" y="1971675"/>
            <a:ext cx="5550283" cy="3397402"/>
          </a:xfrm>
        </p:spPr>
        <p:txBody>
          <a:bodyPr/>
          <a:lstStyle/>
          <a:p>
            <a:pPr fontAlgn="base"/>
            <a:r>
              <a:rPr lang="en-CA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sudo</a:t>
            </a:r>
            <a:r>
              <a:rPr lang="en-CA" b="1" dirty="0">
                <a:latin typeface="Courier New" panose="02070309020205020404" pitchFamily="49" charset="0"/>
                <a:cs typeface="Courier New" panose="02070309020205020404" pitchFamily="49" charset="0"/>
              </a:rPr>
              <a:t> apt-get install </a:t>
            </a:r>
            <a:r>
              <a:rPr lang="en-CA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simh</a:t>
            </a:r>
            <a:endParaRPr lang="en-CA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base"/>
            <a:r>
              <a:rPr lang="en-CA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wget</a:t>
            </a:r>
            <a:r>
              <a:rPr lang="en-CA" b="1" dirty="0"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  <a:r>
              <a:rPr lang="en-CA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https://</a:t>
            </a:r>
            <a:r>
              <a:rPr lang="en-CA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www.tuhs.org/Archive/Distributions/Research/Keith_Bostic_v7/v7.tap.gz</a:t>
            </a:r>
            <a:endParaRPr lang="en-CA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base"/>
            <a:r>
              <a:rPr lang="en-CA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gunzip</a:t>
            </a:r>
            <a:r>
              <a:rPr lang="en-CA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CA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v7.tap.gz</a:t>
            </a:r>
          </a:p>
          <a:p>
            <a:pPr fontAlgn="base"/>
            <a:r>
              <a:rPr lang="en-CA" b="1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CA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dp11</a:t>
            </a:r>
          </a:p>
          <a:p>
            <a:pPr fontAlgn="base"/>
            <a:r>
              <a:rPr lang="en-CA" i="1" dirty="0" smtClean="0"/>
              <a:t>(etc.)</a:t>
            </a:r>
            <a:endParaRPr lang="en-CA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7679" y="1109740"/>
            <a:ext cx="7326630" cy="393700"/>
          </a:xfrm>
        </p:spPr>
        <p:txBody>
          <a:bodyPr/>
          <a:lstStyle/>
          <a:p>
            <a:r>
              <a:rPr lang="en-CA" sz="2400" dirty="0" smtClean="0"/>
              <a:t>Emulation: The Cure for Nostalgia</a:t>
            </a:r>
            <a:endParaRPr lang="en-CA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99580" y="6174438"/>
            <a:ext cx="6857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 smtClean="0"/>
              <a:t>Sources: </a:t>
            </a:r>
            <a:r>
              <a:rPr lang="en-CA" sz="1200" dirty="0">
                <a:hlinkClick r:id="rId4"/>
              </a:rPr>
              <a:t>https://</a:t>
            </a:r>
            <a:r>
              <a:rPr lang="en-CA" sz="1200" dirty="0" smtClean="0">
                <a:hlinkClick r:id="rId4"/>
              </a:rPr>
              <a:t>obsolescence.wixsite.com/obsolescence/pidp-11</a:t>
            </a:r>
            <a:r>
              <a:rPr lang="en-CA" sz="1200" dirty="0" smtClean="0"/>
              <a:t>, </a:t>
            </a:r>
            <a:r>
              <a:rPr lang="en-CA" sz="1200" dirty="0" smtClean="0">
                <a:hlinkClick r:id="rId5"/>
              </a:rPr>
              <a:t>https</a:t>
            </a:r>
            <a:r>
              <a:rPr lang="en-CA" sz="1200" dirty="0">
                <a:hlinkClick r:id="rId5"/>
              </a:rPr>
              <a:t>://xkcd.com/2221/</a:t>
            </a:r>
            <a:r>
              <a:rPr lang="en-CA" sz="1200" dirty="0" smtClean="0"/>
              <a:t/>
            </a:r>
            <a:br>
              <a:rPr lang="en-CA" sz="1200" dirty="0" smtClean="0"/>
            </a:br>
            <a:r>
              <a:rPr lang="en-CA" sz="1200" dirty="0" smtClean="0">
                <a:hlinkClick r:id="rId6"/>
              </a:rPr>
              <a:t>https</a:t>
            </a:r>
            <a:r>
              <a:rPr lang="en-CA" sz="1200" dirty="0">
                <a:hlinkClick r:id="rId6"/>
              </a:rPr>
              <a:t>://www.linkedin.com/pulse/adventures-raspberry-pi3-1-running-unix-v7-emulated-pdp-11-chris-tham</a:t>
            </a:r>
            <a:endParaRPr lang="en-CA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3175" y="4012264"/>
            <a:ext cx="2804786" cy="173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8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19" y="561342"/>
            <a:ext cx="7326630" cy="487680"/>
          </a:xfrm>
        </p:spPr>
        <p:txBody>
          <a:bodyPr/>
          <a:lstStyle/>
          <a:p>
            <a:r>
              <a:rPr lang="en-CA" dirty="0" smtClean="0"/>
              <a:t>2020 to 2038, and Beyond?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719" y="1844329"/>
            <a:ext cx="7326630" cy="3980273"/>
          </a:xfrm>
        </p:spPr>
        <p:txBody>
          <a:bodyPr/>
          <a:lstStyle/>
          <a:p>
            <a:pPr lvl="0"/>
            <a:r>
              <a:rPr lang="en-US" dirty="0" smtClean="0"/>
              <a:t>Portability and vendor independence</a:t>
            </a:r>
          </a:p>
          <a:p>
            <a:r>
              <a:rPr lang="en-US" dirty="0"/>
              <a:t>Open standards &amp; accessible source </a:t>
            </a:r>
            <a:r>
              <a:rPr lang="en-US" dirty="0" smtClean="0"/>
              <a:t>code</a:t>
            </a:r>
          </a:p>
          <a:p>
            <a:r>
              <a:rPr lang="en-US" dirty="0" smtClean="0"/>
              <a:t>Scalability (embedded to mainframe)</a:t>
            </a:r>
          </a:p>
          <a:p>
            <a:pPr lvl="0"/>
            <a:r>
              <a:rPr lang="en-US" dirty="0" smtClean="0"/>
              <a:t>Hierarchical, mountable file systems</a:t>
            </a:r>
          </a:p>
          <a:p>
            <a:pPr lvl="1"/>
            <a:r>
              <a:rPr lang="en-US" dirty="0" smtClean="0"/>
              <a:t>link/unlink (&amp; </a:t>
            </a:r>
            <a:r>
              <a:rPr lang="en-US" dirty="0" err="1" smtClean="0"/>
              <a:t>symlink</a:t>
            </a:r>
            <a:r>
              <a:rPr lang="en-US" dirty="0" smtClean="0"/>
              <a:t>) concepts</a:t>
            </a:r>
          </a:p>
          <a:p>
            <a:pPr lvl="1"/>
            <a:r>
              <a:rPr lang="en-US" dirty="0" smtClean="0"/>
              <a:t>device special files (hardware and virtual)</a:t>
            </a:r>
          </a:p>
          <a:p>
            <a:pPr lvl="1"/>
            <a:r>
              <a:rPr lang="en-US" dirty="0" smtClean="0"/>
              <a:t>pipes, sockets, streams as files (generic I/O)</a:t>
            </a:r>
          </a:p>
          <a:p>
            <a:r>
              <a:rPr lang="en-US" dirty="0" smtClean="0"/>
              <a:t>Small, modular commands</a:t>
            </a:r>
          </a:p>
          <a:p>
            <a:pPr lvl="1"/>
            <a:r>
              <a:rPr lang="en-US" dirty="0" smtClean="0"/>
              <a:t>Programs as filters, with I/O redirection</a:t>
            </a:r>
          </a:p>
          <a:p>
            <a:pPr lvl="1"/>
            <a:r>
              <a:rPr lang="en-US" dirty="0" smtClean="0"/>
              <a:t>Pipelines and shell scripts build complexity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88720" y="1249826"/>
            <a:ext cx="7326630" cy="393700"/>
          </a:xfrm>
        </p:spPr>
        <p:txBody>
          <a:bodyPr/>
          <a:lstStyle/>
          <a:p>
            <a:r>
              <a:rPr lang="en-CA" dirty="0" smtClean="0"/>
              <a:t>The UNIX Legacy</a:t>
            </a: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1188720" y="6035225"/>
            <a:ext cx="5861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smtClean="0"/>
              <a:t>Sources: </a:t>
            </a:r>
            <a:r>
              <a:rPr lang="en-CA" sz="1600" dirty="0">
                <a:hlinkClick r:id="rId2"/>
              </a:rPr>
              <a:t>https://</a:t>
            </a:r>
            <a:r>
              <a:rPr lang="en-CA" sz="1600" dirty="0" smtClean="0">
                <a:hlinkClick r:id="rId2"/>
              </a:rPr>
              <a:t>www.bell-labs.com/usr/dmr/www/retro.pdf</a:t>
            </a:r>
            <a:endParaRPr lang="en-CA" sz="1600" dirty="0" smtClean="0"/>
          </a:p>
          <a:p>
            <a:r>
              <a:rPr lang="en-CA" sz="1600" dirty="0">
                <a:hlinkClick r:id="rId3"/>
              </a:rPr>
              <a:t>https://www.cis.upenn.edu/~lee/07cis505/Papers/ritchie-bstj84.pdf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272986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19" y="561342"/>
            <a:ext cx="7326630" cy="487680"/>
          </a:xfrm>
        </p:spPr>
        <p:txBody>
          <a:bodyPr/>
          <a:lstStyle/>
          <a:p>
            <a:r>
              <a:rPr lang="en-CA" dirty="0" smtClean="0"/>
              <a:t>2020 to 2038,</a:t>
            </a:r>
            <a:br>
              <a:rPr lang="en-CA" dirty="0" smtClean="0"/>
            </a:br>
            <a:r>
              <a:rPr lang="en-CA" dirty="0" smtClean="0"/>
              <a:t>and Beyond?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719" y="2452563"/>
            <a:ext cx="7326630" cy="2852931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i="1" dirty="0" smtClean="0"/>
              <a:t>Write </a:t>
            </a:r>
            <a:r>
              <a:rPr lang="en-US" i="1" dirty="0"/>
              <a:t>programs that do one thing and do it </a:t>
            </a:r>
            <a:r>
              <a:rPr lang="en-US" i="1" dirty="0" smtClean="0"/>
              <a:t>well.</a:t>
            </a:r>
          </a:p>
          <a:p>
            <a:pPr marL="0" lvl="0" indent="0" algn="ctr">
              <a:buNone/>
            </a:pPr>
            <a:r>
              <a:rPr lang="en-US" i="1" dirty="0" smtClean="0"/>
              <a:t>Write </a:t>
            </a:r>
            <a:r>
              <a:rPr lang="en-US" i="1" dirty="0"/>
              <a:t>programs to work </a:t>
            </a:r>
            <a:r>
              <a:rPr lang="en-US" i="1" dirty="0" smtClean="0"/>
              <a:t>together.</a:t>
            </a:r>
          </a:p>
          <a:p>
            <a:pPr marL="0" lvl="0" indent="0" algn="ctr">
              <a:buNone/>
            </a:pPr>
            <a:r>
              <a:rPr lang="en-US" i="1" dirty="0" smtClean="0"/>
              <a:t>Write </a:t>
            </a:r>
            <a:r>
              <a:rPr lang="en-US" i="1" dirty="0"/>
              <a:t>programs to handle text streams</a:t>
            </a:r>
            <a:r>
              <a:rPr lang="en-US" i="1" dirty="0" smtClean="0"/>
              <a:t>,</a:t>
            </a:r>
            <a:br>
              <a:rPr lang="en-US" i="1" dirty="0" smtClean="0"/>
            </a:br>
            <a:r>
              <a:rPr lang="en-US" i="1" dirty="0" smtClean="0"/>
              <a:t>because </a:t>
            </a:r>
            <a:r>
              <a:rPr lang="en-US" i="1" dirty="0"/>
              <a:t>that is a universal interface.</a:t>
            </a:r>
          </a:p>
          <a:p>
            <a:pPr marL="0" lvl="0" indent="0" algn="ctr">
              <a:buNone/>
            </a:pPr>
            <a:endParaRPr lang="en-US" i="1" dirty="0" smtClean="0"/>
          </a:p>
          <a:p>
            <a:pPr marL="0" lvl="0" indent="0" algn="ctr">
              <a:buNone/>
            </a:pPr>
            <a:r>
              <a:rPr lang="en-US" i="1" dirty="0" smtClean="0">
                <a:hlinkClick r:id="rId2"/>
              </a:rPr>
              <a:t>Doug McIlroy</a:t>
            </a:r>
            <a:r>
              <a:rPr lang="en-US" i="1" dirty="0" smtClean="0"/>
              <a:t>, as paraphrased by</a:t>
            </a:r>
            <a:r>
              <a:rPr lang="en-US" i="1" dirty="0"/>
              <a:t/>
            </a:r>
            <a:br>
              <a:rPr lang="en-US" i="1" dirty="0"/>
            </a:br>
            <a:r>
              <a:rPr lang="en-US" i="1" dirty="0"/>
              <a:t> </a:t>
            </a:r>
            <a:r>
              <a:rPr lang="en-US" i="1" dirty="0">
                <a:hlinkClick r:id="rId3"/>
              </a:rPr>
              <a:t>Peter H. </a:t>
            </a:r>
            <a:r>
              <a:rPr lang="en-US" i="1" dirty="0" err="1">
                <a:hlinkClick r:id="rId3"/>
              </a:rPr>
              <a:t>Salus</a:t>
            </a:r>
            <a:r>
              <a:rPr lang="en-US" i="1" dirty="0"/>
              <a:t> in A Quarter-Century of Unix (1994)</a:t>
            </a:r>
            <a:endParaRPr lang="en-US" i="1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88719" y="1858656"/>
            <a:ext cx="7326630" cy="393700"/>
          </a:xfrm>
        </p:spPr>
        <p:txBody>
          <a:bodyPr/>
          <a:lstStyle/>
          <a:p>
            <a:r>
              <a:rPr lang="en-CA" dirty="0" smtClean="0"/>
              <a:t>The UNIX Philosophy:</a:t>
            </a: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1188719" y="6224542"/>
            <a:ext cx="5334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Source: </a:t>
            </a:r>
            <a:r>
              <a:rPr lang="en-CA" dirty="0">
                <a:hlinkClick r:id="rId4"/>
              </a:rPr>
              <a:t>https://en.wikipedia.org/wiki/Unix_philosophy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5343" t="10223" r="16853" b="53211"/>
          <a:stretch/>
        </p:blipFill>
        <p:spPr>
          <a:xfrm>
            <a:off x="5809657" y="462540"/>
            <a:ext cx="2301379" cy="169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4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88" y="529933"/>
            <a:ext cx="8528096" cy="48013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8719" y="6224542"/>
            <a:ext cx="394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Source: </a:t>
            </a:r>
            <a:r>
              <a:rPr lang="en-CA" dirty="0">
                <a:hlinkClick r:id="rId3"/>
              </a:rPr>
              <a:t>https://www.digi.no/emne/unix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8630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6565" y="5479610"/>
            <a:ext cx="583086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/>
              <a:t>Except where otherwise noted, all content in this </a:t>
            </a:r>
            <a:r>
              <a:rPr lang="en-CA" sz="1400" dirty="0" smtClean="0"/>
              <a:t>presentation </a:t>
            </a:r>
            <a:r>
              <a:rPr lang="en-CA" sz="1400" dirty="0"/>
              <a:t>is licensed under a Creative Commons “Attribution-</a:t>
            </a:r>
            <a:r>
              <a:rPr lang="en-CA" sz="1400" dirty="0" err="1"/>
              <a:t>ShareAlike</a:t>
            </a:r>
            <a:r>
              <a:rPr lang="en-CA" sz="1400" dirty="0"/>
              <a:t> 2.5 Canada” License</a:t>
            </a:r>
            <a:r>
              <a:rPr lang="en-CA" sz="1400" dirty="0" smtClean="0"/>
              <a:t>.</a:t>
            </a:r>
          </a:p>
          <a:p>
            <a:pPr algn="ctr"/>
            <a:r>
              <a:rPr lang="en-CA" sz="1400" dirty="0">
                <a:hlinkClick r:id="rId2"/>
              </a:rPr>
              <a:t>http://</a:t>
            </a:r>
            <a:r>
              <a:rPr lang="en-CA" sz="1400" dirty="0" smtClean="0">
                <a:hlinkClick r:id="rId2"/>
              </a:rPr>
              <a:t>creativecommons.org/licenses/by-sa/2.5/ca/deed.en_CA</a:t>
            </a:r>
            <a:endParaRPr lang="en-CA" sz="1400" dirty="0" smtClean="0"/>
          </a:p>
          <a:p>
            <a:pPr algn="ctr"/>
            <a:endParaRPr lang="en-CA" sz="1400" dirty="0"/>
          </a:p>
          <a:p>
            <a:pPr algn="ctr"/>
            <a:r>
              <a:rPr lang="en-US" sz="1400" b="1" dirty="0" smtClean="0"/>
              <a:t>UNIX</a:t>
            </a:r>
            <a:r>
              <a:rPr lang="en-US" sz="1400" dirty="0" smtClean="0"/>
              <a:t> </a:t>
            </a:r>
            <a:r>
              <a:rPr lang="en-US" sz="1400" dirty="0"/>
              <a:t>is a registered trademark of The Open Group</a:t>
            </a:r>
            <a:endParaRPr lang="en-CA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435" y="4593008"/>
            <a:ext cx="214312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3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August 1969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720" y="2217709"/>
            <a:ext cx="7326630" cy="3556790"/>
          </a:xfrm>
        </p:spPr>
        <p:txBody>
          <a:bodyPr/>
          <a:lstStyle/>
          <a:p>
            <a:pPr lvl="0"/>
            <a:r>
              <a:rPr lang="en-US" dirty="0" smtClean="0"/>
              <a:t>Bell Lab pulls out of Multics project</a:t>
            </a:r>
            <a:br>
              <a:rPr lang="en-US" dirty="0" smtClean="0"/>
            </a:br>
            <a:r>
              <a:rPr lang="en-US" dirty="0" smtClean="0"/>
              <a:t>(with MIT and GE)</a:t>
            </a:r>
            <a:endParaRPr lang="en-US" dirty="0"/>
          </a:p>
          <a:p>
            <a:pPr lvl="0"/>
            <a:r>
              <a:rPr lang="en-US" dirty="0" smtClean="0">
                <a:hlinkClick r:id="rId2"/>
              </a:rPr>
              <a:t>Ken Thompson</a:t>
            </a:r>
            <a:r>
              <a:rPr lang="en-US" dirty="0" smtClean="0"/>
              <a:t> works on new OS for little-used DEC PDP-7, assembler &amp; editor</a:t>
            </a:r>
            <a:endParaRPr lang="en-US" dirty="0"/>
          </a:p>
          <a:p>
            <a:pPr lvl="0"/>
            <a:r>
              <a:rPr lang="en-US" dirty="0" smtClean="0"/>
              <a:t>With </a:t>
            </a:r>
            <a:r>
              <a:rPr lang="en-US" dirty="0" smtClean="0">
                <a:hlinkClick r:id="rId3"/>
              </a:rPr>
              <a:t>Dennis Ritchie</a:t>
            </a:r>
            <a:r>
              <a:rPr lang="en-US" dirty="0" smtClean="0"/>
              <a:t> &amp; others, implement hierarchical FS, device files, shell &amp; utilities</a:t>
            </a:r>
          </a:p>
          <a:p>
            <a:pPr lvl="0"/>
            <a:r>
              <a:rPr lang="en-US" dirty="0" smtClean="0"/>
              <a:t>Modelled on Multics features, but simplified</a:t>
            </a:r>
          </a:p>
          <a:p>
            <a:pPr lvl="0"/>
            <a:r>
              <a:rPr lang="en-US" dirty="0" smtClean="0"/>
              <a:t>In 1970, </a:t>
            </a:r>
            <a:r>
              <a:rPr lang="en-US" dirty="0" smtClean="0">
                <a:hlinkClick r:id="rId4"/>
              </a:rPr>
              <a:t>Brian Kernighan</a:t>
            </a:r>
            <a:r>
              <a:rPr lang="en-US" dirty="0" smtClean="0"/>
              <a:t> coins the name </a:t>
            </a:r>
            <a:r>
              <a:rPr lang="en-US" dirty="0" err="1" smtClean="0"/>
              <a:t>Unics</a:t>
            </a:r>
            <a:r>
              <a:rPr lang="en-US" dirty="0" smtClean="0"/>
              <a:t>, later spelled as UNIX.</a:t>
            </a:r>
            <a:endParaRPr lang="en-US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 smtClean="0"/>
              <a:t>Let’s start at the beginning… (or Epoch?)</a:t>
            </a: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1188720" y="6087740"/>
            <a:ext cx="5362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Source: </a:t>
            </a:r>
            <a:r>
              <a:rPr lang="en-CA" dirty="0">
                <a:hlinkClick r:id="rId5"/>
              </a:rPr>
              <a:t>https://</a:t>
            </a:r>
            <a:r>
              <a:rPr lang="en-CA" dirty="0" smtClean="0">
                <a:hlinkClick r:id="rId5"/>
              </a:rPr>
              <a:t>en.wikipedia.org/wiki/History_of_Unix</a:t>
            </a:r>
            <a:endParaRPr lang="en-CA" dirty="0" smtClean="0"/>
          </a:p>
          <a:p>
            <a:r>
              <a:rPr lang="en-CA" dirty="0"/>
              <a:t>	</a:t>
            </a:r>
            <a:r>
              <a:rPr lang="en-CA" dirty="0">
                <a:hlinkClick r:id="rId6"/>
              </a:rPr>
              <a:t>https://www.youtube.com/watch?v=EY6q5dv_B-o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4638" y="143510"/>
            <a:ext cx="2286802" cy="147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20" y="245790"/>
            <a:ext cx="4001518" cy="487680"/>
          </a:xfrm>
        </p:spPr>
        <p:txBody>
          <a:bodyPr/>
          <a:lstStyle/>
          <a:p>
            <a:r>
              <a:rPr lang="en-CA" dirty="0" smtClean="0"/>
              <a:t>The PDP-7</a:t>
            </a: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682820" y="6062779"/>
            <a:ext cx="62408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smtClean="0"/>
              <a:t>Sources: </a:t>
            </a:r>
            <a:r>
              <a:rPr lang="en-CA" sz="1600" dirty="0">
                <a:hlinkClick r:id="rId2"/>
              </a:rPr>
              <a:t>https://</a:t>
            </a:r>
            <a:r>
              <a:rPr lang="en-CA" sz="1600" dirty="0" smtClean="0">
                <a:hlinkClick r:id="rId2"/>
              </a:rPr>
              <a:t>en.wikipedia.org/wiki/PDP-7</a:t>
            </a:r>
            <a:r>
              <a:rPr lang="en-CA" sz="1600" dirty="0" smtClean="0"/>
              <a:t> </a:t>
            </a:r>
            <a:br>
              <a:rPr lang="en-CA" sz="1600" dirty="0" smtClean="0"/>
            </a:br>
            <a:r>
              <a:rPr lang="en-CA" sz="1600" dirty="0" smtClean="0">
                <a:solidFill>
                  <a:srgbClr val="FF0000"/>
                </a:solidFill>
                <a:hlinkClick r:id="rId3"/>
              </a:rPr>
              <a:t>http</a:t>
            </a:r>
            <a:r>
              <a:rPr lang="en-CA" sz="1600" dirty="0">
                <a:solidFill>
                  <a:srgbClr val="FF0000"/>
                </a:solidFill>
                <a:hlinkClick r:id="rId3"/>
              </a:rPr>
              <a:t>://bsdimp.blogspot.com/2019/07/the-pdp-7-where-unix-began.html</a:t>
            </a:r>
            <a:endParaRPr lang="en-CA" sz="1600" dirty="0" smtClean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1781" r="11781"/>
          <a:stretch/>
        </p:blipFill>
        <p:spPr>
          <a:xfrm>
            <a:off x="5538825" y="109603"/>
            <a:ext cx="3507579" cy="5664896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727215"/>
              </p:ext>
            </p:extLst>
          </p:nvPr>
        </p:nvGraphicFramePr>
        <p:xfrm>
          <a:off x="682820" y="833769"/>
          <a:ext cx="4507418" cy="4829169"/>
        </p:xfrm>
        <a:graphic>
          <a:graphicData uri="http://schemas.openxmlformats.org/drawingml/2006/table">
            <a:tbl>
              <a:tblPr/>
              <a:tblGrid>
                <a:gridCol w="1346396">
                  <a:extLst>
                    <a:ext uri="{9D8B030D-6E8A-4147-A177-3AD203B41FA5}">
                      <a16:colId xmlns:a16="http://schemas.microsoft.com/office/drawing/2014/main" val="530839017"/>
                    </a:ext>
                  </a:extLst>
                </a:gridCol>
                <a:gridCol w="3161022">
                  <a:extLst>
                    <a:ext uri="{9D8B030D-6E8A-4147-A177-3AD203B41FA5}">
                      <a16:colId xmlns:a16="http://schemas.microsoft.com/office/drawing/2014/main" val="3018993479"/>
                    </a:ext>
                  </a:extLst>
                </a:gridCol>
              </a:tblGrid>
              <a:tr h="328403">
                <a:tc>
                  <a:txBody>
                    <a:bodyPr/>
                    <a:lstStyle/>
                    <a:p>
                      <a:pPr algn="l" fontAlgn="t"/>
                      <a:r>
                        <a:rPr lang="en-CA" sz="1600">
                          <a:effectLst/>
                        </a:rPr>
                        <a:t>Manufacturer</a:t>
                      </a:r>
                    </a:p>
                  </a:txBody>
                  <a:tcPr marL="82101" marR="82101" marT="41050" marB="41050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600" u="none" strike="noStrike" dirty="0">
                          <a:solidFill>
                            <a:srgbClr val="0B0080"/>
                          </a:solidFill>
                          <a:effectLst/>
                          <a:hlinkClick r:id="rId5" tooltip="Digital Equipment Corporation"/>
                        </a:rPr>
                        <a:t>Digital Equipment Corporation</a:t>
                      </a:r>
                      <a:endParaRPr lang="en-CA" sz="1600" dirty="0">
                        <a:effectLst/>
                      </a:endParaRPr>
                    </a:p>
                  </a:txBody>
                  <a:tcPr marL="82101" marR="82101" marT="41050" marB="41050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07866"/>
                  </a:ext>
                </a:extLst>
              </a:tr>
              <a:tr h="328403">
                <a:tc>
                  <a:txBody>
                    <a:bodyPr/>
                    <a:lstStyle/>
                    <a:p>
                      <a:pPr algn="l" fontAlgn="t"/>
                      <a:r>
                        <a:rPr lang="en-CA" sz="1600">
                          <a:effectLst/>
                        </a:rPr>
                        <a:t>Type</a:t>
                      </a:r>
                    </a:p>
                  </a:txBody>
                  <a:tcPr marL="82101" marR="82101" marT="41050" marB="41050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600" u="none" strike="noStrike">
                          <a:solidFill>
                            <a:srgbClr val="0B0080"/>
                          </a:solidFill>
                          <a:effectLst/>
                          <a:hlinkClick r:id="rId6" tooltip="Minicomputer"/>
                        </a:rPr>
                        <a:t>Minicomputer</a:t>
                      </a:r>
                      <a:endParaRPr lang="en-CA" sz="1600">
                        <a:effectLst/>
                      </a:endParaRPr>
                    </a:p>
                  </a:txBody>
                  <a:tcPr marL="82101" marR="82101" marT="41050" marB="41050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460344"/>
                  </a:ext>
                </a:extLst>
              </a:tr>
              <a:tr h="328403">
                <a:tc>
                  <a:txBody>
                    <a:bodyPr/>
                    <a:lstStyle/>
                    <a:p>
                      <a:pPr algn="l" fontAlgn="t"/>
                      <a:r>
                        <a:rPr lang="en-CA" sz="1600">
                          <a:effectLst/>
                        </a:rPr>
                        <a:t>Release date</a:t>
                      </a:r>
                    </a:p>
                  </a:txBody>
                  <a:tcPr marL="82101" marR="82101" marT="41050" marB="41050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600">
                          <a:effectLst/>
                        </a:rPr>
                        <a:t>1965; 54 years ago</a:t>
                      </a:r>
                    </a:p>
                  </a:txBody>
                  <a:tcPr marL="82101" marR="82101" marT="41050" marB="41050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017913"/>
                  </a:ext>
                </a:extLst>
              </a:tr>
              <a:tr h="574705">
                <a:tc>
                  <a:txBody>
                    <a:bodyPr/>
                    <a:lstStyle/>
                    <a:p>
                      <a:pPr algn="l" fontAlgn="t"/>
                      <a:r>
                        <a:rPr lang="en-CA" sz="1600">
                          <a:effectLst/>
                        </a:rPr>
                        <a:t>Introductory price</a:t>
                      </a:r>
                    </a:p>
                  </a:txBody>
                  <a:tcPr marL="82101" marR="82101" marT="41050" marB="41050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effectLst/>
                        </a:rPr>
                        <a:t>US$72,000 (equivalent </a:t>
                      </a:r>
                      <a:r>
                        <a:rPr lang="en-US" sz="1600" dirty="0" smtClean="0">
                          <a:effectLst/>
                        </a:rPr>
                        <a:t/>
                      </a:r>
                      <a:br>
                        <a:rPr lang="en-US" sz="1600" dirty="0" smtClean="0">
                          <a:effectLst/>
                        </a:rPr>
                      </a:br>
                      <a:r>
                        <a:rPr lang="en-US" sz="1600" dirty="0" smtClean="0">
                          <a:effectLst/>
                        </a:rPr>
                        <a:t>to </a:t>
                      </a:r>
                      <a:r>
                        <a:rPr lang="en-US" sz="1600" dirty="0">
                          <a:effectLst/>
                        </a:rPr>
                        <a:t>$572,427 in 2018)</a:t>
                      </a:r>
                    </a:p>
                  </a:txBody>
                  <a:tcPr marL="82101" marR="82101" marT="41050" marB="41050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257249"/>
                  </a:ext>
                </a:extLst>
              </a:tr>
              <a:tr h="328403">
                <a:tc>
                  <a:txBody>
                    <a:bodyPr/>
                    <a:lstStyle/>
                    <a:p>
                      <a:pPr algn="l" fontAlgn="t"/>
                      <a:r>
                        <a:rPr lang="en-CA" sz="1600">
                          <a:effectLst/>
                        </a:rPr>
                        <a:t>Units sold</a:t>
                      </a:r>
                    </a:p>
                  </a:txBody>
                  <a:tcPr marL="82101" marR="82101" marT="41050" marB="41050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600">
                          <a:effectLst/>
                        </a:rPr>
                        <a:t>120</a:t>
                      </a:r>
                      <a:r>
                        <a:rPr lang="en-CA" sz="1600" b="0" i="0" u="none" strike="noStrike" baseline="30000">
                          <a:solidFill>
                            <a:srgbClr val="0B0080"/>
                          </a:solidFill>
                          <a:effectLst/>
                          <a:hlinkClick r:id="rId7"/>
                        </a:rPr>
                        <a:t>[1]</a:t>
                      </a:r>
                      <a:r>
                        <a:rPr lang="en-CA" sz="1600" b="0" i="0" u="none" strike="noStrike" baseline="30000">
                          <a:solidFill>
                            <a:srgbClr val="0B0080"/>
                          </a:solidFill>
                          <a:effectLst/>
                          <a:hlinkClick r:id="rId8"/>
                        </a:rPr>
                        <a:t>[2]</a:t>
                      </a:r>
                      <a:endParaRPr lang="en-CA" sz="1600">
                        <a:effectLst/>
                      </a:endParaRPr>
                    </a:p>
                  </a:txBody>
                  <a:tcPr marL="82101" marR="82101" marT="41050" marB="41050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212014"/>
                  </a:ext>
                </a:extLst>
              </a:tr>
              <a:tr h="328403">
                <a:tc>
                  <a:txBody>
                    <a:bodyPr/>
                    <a:lstStyle/>
                    <a:p>
                      <a:pPr algn="l" fontAlgn="t"/>
                      <a:r>
                        <a:rPr lang="en-CA" sz="1600">
                          <a:effectLst/>
                        </a:rPr>
                        <a:t>Units shipped</a:t>
                      </a:r>
                    </a:p>
                  </a:txBody>
                  <a:tcPr marL="82101" marR="82101" marT="41050" marB="41050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600" dirty="0">
                          <a:effectLst/>
                        </a:rPr>
                        <a:t>120</a:t>
                      </a:r>
                      <a:r>
                        <a:rPr lang="en-CA" sz="1600" b="0" i="0" u="none" strike="noStrike" baseline="30000" dirty="0">
                          <a:solidFill>
                            <a:srgbClr val="0B0080"/>
                          </a:solidFill>
                          <a:effectLst/>
                          <a:hlinkClick r:id="rId8"/>
                        </a:rPr>
                        <a:t>[2]</a:t>
                      </a:r>
                      <a:endParaRPr lang="en-CA" sz="1600" dirty="0">
                        <a:effectLst/>
                      </a:endParaRPr>
                    </a:p>
                  </a:txBody>
                  <a:tcPr marL="82101" marR="82101" marT="41050" marB="41050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996237"/>
                  </a:ext>
                </a:extLst>
              </a:tr>
              <a:tr h="574705">
                <a:tc>
                  <a:txBody>
                    <a:bodyPr/>
                    <a:lstStyle/>
                    <a:p>
                      <a:pPr algn="l" fontAlgn="t"/>
                      <a:r>
                        <a:rPr lang="en-CA" sz="1600" dirty="0">
                          <a:effectLst/>
                        </a:rPr>
                        <a:t>Memory</a:t>
                      </a:r>
                    </a:p>
                  </a:txBody>
                  <a:tcPr marL="82101" marR="82101" marT="41050" marB="41050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 smtClean="0">
                          <a:effectLst/>
                        </a:rPr>
                        <a:t>4K </a:t>
                      </a:r>
                      <a:r>
                        <a:rPr lang="en-US" sz="1600" dirty="0">
                          <a:effectLst/>
                        </a:rPr>
                        <a:t>words (9.2 KB) (expandable up to 64K words (144 KB).)</a:t>
                      </a:r>
                      <a:r>
                        <a:rPr lang="en-US" sz="1600" b="0" i="0" u="none" strike="noStrike" baseline="30000" dirty="0">
                          <a:solidFill>
                            <a:srgbClr val="0B0080"/>
                          </a:solidFill>
                          <a:effectLst/>
                          <a:hlinkClick r:id="rId7"/>
                        </a:rPr>
                        <a:t>[1</a:t>
                      </a:r>
                      <a:r>
                        <a:rPr lang="en-US" sz="1600" b="0" i="0" u="none" strike="noStrike" baseline="30000" dirty="0" smtClean="0">
                          <a:solidFill>
                            <a:srgbClr val="0B0080"/>
                          </a:solidFill>
                          <a:effectLst/>
                          <a:hlinkClick r:id="rId7"/>
                        </a:rPr>
                        <a:t>]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br>
                        <a:rPr lang="en-US" sz="1600" dirty="0" smtClean="0">
                          <a:effectLst/>
                        </a:rPr>
                      </a:br>
                      <a:r>
                        <a:rPr lang="en-US" sz="1600" dirty="0" smtClean="0">
                          <a:solidFill>
                            <a:srgbClr val="FF0000"/>
                          </a:solidFill>
                          <a:effectLst/>
                        </a:rPr>
                        <a:t>8Kw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(18.4KB) at Bell Labs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82101" marR="82101" marT="41050" marB="41050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019541"/>
                  </a:ext>
                </a:extLst>
              </a:tr>
              <a:tr h="574705">
                <a:tc>
                  <a:txBody>
                    <a:bodyPr/>
                    <a:lstStyle/>
                    <a:p>
                      <a:pPr algn="l" fontAlgn="t"/>
                      <a:r>
                        <a:rPr lang="en-CA" sz="1600" dirty="0">
                          <a:effectLst/>
                        </a:rPr>
                        <a:t>Storage</a:t>
                      </a:r>
                    </a:p>
                  </a:txBody>
                  <a:tcPr marL="82101" marR="82101" marT="41050" marB="41050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600" dirty="0">
                          <a:effectLst/>
                        </a:rPr>
                        <a:t>Paper-tape and dual transport </a:t>
                      </a:r>
                      <a:r>
                        <a:rPr lang="en-CA" sz="1600" u="none" strike="noStrike" dirty="0" err="1">
                          <a:solidFill>
                            <a:srgbClr val="0B0080"/>
                          </a:solidFill>
                          <a:effectLst/>
                          <a:hlinkClick r:id="rId9" tooltip="DECtape"/>
                        </a:rPr>
                        <a:t>DECtape</a:t>
                      </a:r>
                      <a:r>
                        <a:rPr lang="en-CA" sz="1600" dirty="0">
                          <a:effectLst/>
                        </a:rPr>
                        <a:t> drives (type 555</a:t>
                      </a:r>
                      <a:r>
                        <a:rPr lang="en-CA" sz="1600" dirty="0" smtClean="0">
                          <a:effectLst/>
                        </a:rPr>
                        <a:t>)</a:t>
                      </a:r>
                      <a:br>
                        <a:rPr lang="en-CA" sz="1600" dirty="0" smtClean="0">
                          <a:effectLst/>
                        </a:rPr>
                      </a:br>
                      <a:r>
                        <a:rPr lang="en-CA" sz="1600" dirty="0" smtClean="0">
                          <a:solidFill>
                            <a:srgbClr val="FF0000"/>
                          </a:solidFill>
                          <a:effectLst/>
                        </a:rPr>
                        <a:t>1MB disk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effectLst/>
                        </a:rPr>
                        <a:t>(RB09 same as an RD10)</a:t>
                      </a:r>
                      <a:r>
                        <a:rPr lang="en-CA" sz="160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endParaRPr lang="en-CA" sz="16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82101" marR="82101" marT="41050" marB="41050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956546"/>
                  </a:ext>
                </a:extLst>
              </a:tr>
              <a:tr h="328403">
                <a:tc>
                  <a:txBody>
                    <a:bodyPr/>
                    <a:lstStyle/>
                    <a:p>
                      <a:pPr algn="l" fontAlgn="t"/>
                      <a:r>
                        <a:rPr lang="en-CA" sz="1600">
                          <a:effectLst/>
                        </a:rPr>
                        <a:t>Display</a:t>
                      </a:r>
                    </a:p>
                  </a:txBody>
                  <a:tcPr marL="82101" marR="82101" marT="41050" marB="41050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600">
                          <a:effectLst/>
                        </a:rPr>
                        <a:t>Printer</a:t>
                      </a:r>
                    </a:p>
                  </a:txBody>
                  <a:tcPr marL="82101" marR="82101" marT="41050" marB="41050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427774"/>
                  </a:ext>
                </a:extLst>
              </a:tr>
              <a:tr h="328403">
                <a:tc>
                  <a:txBody>
                    <a:bodyPr/>
                    <a:lstStyle/>
                    <a:p>
                      <a:pPr algn="l" fontAlgn="t"/>
                      <a:r>
                        <a:rPr lang="en-CA" sz="1600">
                          <a:effectLst/>
                        </a:rPr>
                        <a:t>Input</a:t>
                      </a:r>
                    </a:p>
                  </a:txBody>
                  <a:tcPr marL="82101" marR="82101" marT="41050" marB="41050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600">
                          <a:effectLst/>
                        </a:rPr>
                        <a:t>Keyboard</a:t>
                      </a:r>
                    </a:p>
                  </a:txBody>
                  <a:tcPr marL="82101" marR="82101" marT="41050" marB="41050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68099"/>
                  </a:ext>
                </a:extLst>
              </a:tr>
              <a:tr h="328403">
                <a:tc>
                  <a:txBody>
                    <a:bodyPr/>
                    <a:lstStyle/>
                    <a:p>
                      <a:pPr algn="l" fontAlgn="t"/>
                      <a:r>
                        <a:rPr lang="en-CA" sz="1600" u="none" strike="noStrike">
                          <a:solidFill>
                            <a:srgbClr val="0B0080"/>
                          </a:solidFill>
                          <a:effectLst/>
                          <a:hlinkClick r:id="rId10" tooltip="Computing platform"/>
                        </a:rPr>
                        <a:t>Platform</a:t>
                      </a:r>
                      <a:endParaRPr lang="en-CA" sz="1600">
                        <a:effectLst/>
                      </a:endParaRPr>
                    </a:p>
                  </a:txBody>
                  <a:tcPr marL="82101" marR="82101" marT="41050" marB="41050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600" dirty="0">
                          <a:effectLst/>
                        </a:rPr>
                        <a:t>DEC 18-bit</a:t>
                      </a:r>
                    </a:p>
                  </a:txBody>
                  <a:tcPr marL="82101" marR="82101" marT="41050" marB="41050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4214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366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19" y="308420"/>
            <a:ext cx="7326630" cy="487680"/>
          </a:xfrm>
        </p:spPr>
        <p:txBody>
          <a:bodyPr/>
          <a:lstStyle/>
          <a:p>
            <a:r>
              <a:rPr lang="en-CA" dirty="0" smtClean="0"/>
              <a:t>1970 to 1979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719" y="1591408"/>
            <a:ext cx="7326630" cy="3556790"/>
          </a:xfrm>
        </p:spPr>
        <p:txBody>
          <a:bodyPr/>
          <a:lstStyle/>
          <a:p>
            <a:r>
              <a:rPr lang="en-US" dirty="0"/>
              <a:t>OS rewrite for PDP-11 in 1970</a:t>
            </a:r>
          </a:p>
          <a:p>
            <a:pPr lvl="0"/>
            <a:r>
              <a:rPr lang="en-US" dirty="0" smtClean="0"/>
              <a:t>Name officially becomes UNIX</a:t>
            </a:r>
          </a:p>
          <a:p>
            <a:r>
              <a:rPr lang="en-US" dirty="0"/>
              <a:t>Versions 1-4 written in assembler</a:t>
            </a:r>
          </a:p>
          <a:p>
            <a:pPr lvl="0"/>
            <a:r>
              <a:rPr lang="en-US" dirty="0" smtClean="0"/>
              <a:t>K &amp; R C compiler introduced in V2</a:t>
            </a:r>
          </a:p>
          <a:p>
            <a:pPr lvl="0"/>
            <a:r>
              <a:rPr lang="en-US" dirty="0" smtClean="0"/>
              <a:t>V4 rewrite in C in 1973</a:t>
            </a:r>
          </a:p>
          <a:p>
            <a:pPr lvl="0"/>
            <a:r>
              <a:rPr lang="en-US" dirty="0" smtClean="0"/>
              <a:t>V5 licensed to educational institutions in 1973</a:t>
            </a:r>
          </a:p>
          <a:p>
            <a:pPr lvl="0"/>
            <a:r>
              <a:rPr lang="en-US" dirty="0" smtClean="0"/>
              <a:t>V6 first licensed to companies in 1975 @ US$20K!</a:t>
            </a:r>
          </a:p>
          <a:p>
            <a:pPr lvl="0"/>
            <a:r>
              <a:rPr lang="en-US" dirty="0" smtClean="0"/>
              <a:t>V7 is first “portable” version, in 1978</a:t>
            </a:r>
          </a:p>
          <a:p>
            <a:pPr lvl="1"/>
            <a:r>
              <a:rPr lang="en-US" dirty="0" smtClean="0"/>
              <a:t>First Bell Labs port is to </a:t>
            </a:r>
            <a:r>
              <a:rPr lang="en-US" dirty="0" err="1" smtClean="0"/>
              <a:t>Interdata</a:t>
            </a:r>
            <a:r>
              <a:rPr lang="en-US" dirty="0" smtClean="0"/>
              <a:t> 8/32</a:t>
            </a:r>
          </a:p>
          <a:p>
            <a:pPr lvl="1"/>
            <a:r>
              <a:rPr lang="en-US" dirty="0" smtClean="0"/>
              <a:t>UNIX/32V for DEC VAX then released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88720" y="996904"/>
            <a:ext cx="7326630" cy="393700"/>
          </a:xfrm>
        </p:spPr>
        <p:txBody>
          <a:bodyPr/>
          <a:lstStyle/>
          <a:p>
            <a:r>
              <a:rPr lang="en-CA" dirty="0" smtClean="0"/>
              <a:t>From Infancy to Portability…</a:t>
            </a: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1188720" y="6200475"/>
            <a:ext cx="5282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Source: </a:t>
            </a:r>
            <a:r>
              <a:rPr lang="en-CA" dirty="0">
                <a:hlinkClick r:id="rId2"/>
              </a:rPr>
              <a:t>https://en.wikipedia.org/wiki/History_of_Unix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020" r="18854"/>
          <a:stretch/>
        </p:blipFill>
        <p:spPr>
          <a:xfrm>
            <a:off x="6194121" y="172705"/>
            <a:ext cx="2768252" cy="283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6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91" y="467362"/>
            <a:ext cx="5312288" cy="487680"/>
          </a:xfrm>
        </p:spPr>
        <p:txBody>
          <a:bodyPr/>
          <a:lstStyle/>
          <a:p>
            <a:r>
              <a:rPr lang="en-CA" dirty="0" smtClean="0"/>
              <a:t>PDP-11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575" y="1156841"/>
            <a:ext cx="5725648" cy="4655236"/>
          </a:xfrm>
        </p:spPr>
        <p:txBody>
          <a:bodyPr/>
          <a:lstStyle/>
          <a:p>
            <a:pPr lvl="0"/>
            <a:r>
              <a:rPr lang="en-US" dirty="0" smtClean="0"/>
              <a:t>16-bit word length</a:t>
            </a:r>
          </a:p>
          <a:p>
            <a:pPr lvl="0"/>
            <a:r>
              <a:rPr lang="en-US" dirty="0" smtClean="0"/>
              <a:t>Orthogonal instruction set</a:t>
            </a:r>
            <a:br>
              <a:rPr lang="en-US" dirty="0" smtClean="0"/>
            </a:br>
            <a:r>
              <a:rPr lang="en-US" dirty="0" smtClean="0"/>
              <a:t>&amp; general-purpose registers</a:t>
            </a:r>
          </a:p>
          <a:p>
            <a:pPr lvl="0"/>
            <a:r>
              <a:rPr lang="en-US" dirty="0" smtClean="0"/>
              <a:t>Memory-mapped I/O</a:t>
            </a:r>
          </a:p>
          <a:p>
            <a:pPr lvl="0"/>
            <a:r>
              <a:rPr lang="en-US" dirty="0" smtClean="0"/>
              <a:t>Vectored interrupts, 4 priority levels</a:t>
            </a:r>
          </a:p>
          <a:p>
            <a:pPr lvl="0"/>
            <a:r>
              <a:rPr lang="en-US" dirty="0" err="1" smtClean="0"/>
              <a:t>Unibus</a:t>
            </a:r>
            <a:r>
              <a:rPr lang="en-US" dirty="0" smtClean="0"/>
              <a:t> architecture</a:t>
            </a:r>
          </a:p>
          <a:p>
            <a:pPr lvl="0"/>
            <a:r>
              <a:rPr lang="en-US" dirty="0" smtClean="0"/>
              <a:t>Q-bus for later LSI-11 &amp; MicroPDP-11</a:t>
            </a:r>
          </a:p>
          <a:p>
            <a:pPr lvl="0"/>
            <a:r>
              <a:rPr lang="en-US" dirty="0" smtClean="0"/>
              <a:t>Limitations led to development of</a:t>
            </a:r>
            <a:br>
              <a:rPr lang="en-US" dirty="0" smtClean="0"/>
            </a:br>
            <a:r>
              <a:rPr lang="en-US" dirty="0" smtClean="0"/>
              <a:t>VAX-11, 32-bit architecture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1188720" y="6200475"/>
            <a:ext cx="4455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Source: </a:t>
            </a:r>
            <a:r>
              <a:rPr lang="en-CA" dirty="0">
                <a:hlinkClick r:id="rId2"/>
              </a:rPr>
              <a:t>https://en.wikipedia.org/wiki/PDP-11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0411" r="16465"/>
          <a:stretch/>
        </p:blipFill>
        <p:spPr>
          <a:xfrm>
            <a:off x="6363223" y="182711"/>
            <a:ext cx="2605414" cy="550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1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42" y="217123"/>
            <a:ext cx="7027101" cy="5502484"/>
          </a:xfrm>
        </p:spPr>
      </p:pic>
      <p:sp>
        <p:nvSpPr>
          <p:cNvPr id="10" name="TextBox 9"/>
          <p:cNvSpPr txBox="1"/>
          <p:nvPr/>
        </p:nvSpPr>
        <p:spPr>
          <a:xfrm>
            <a:off x="787887" y="6213092"/>
            <a:ext cx="6390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/>
              <a:t>Source: </a:t>
            </a:r>
            <a:r>
              <a:rPr lang="en-CA" sz="1400" dirty="0">
                <a:hlinkClick r:id="rId3"/>
              </a:rPr>
              <a:t>https://www.tuhs.org/Archive/Distributions/Research/Dennis_v5/v5man.pdf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405314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07" y="0"/>
            <a:ext cx="9177608" cy="10170113"/>
          </a:xfrm>
        </p:spPr>
      </p:pic>
      <p:sp>
        <p:nvSpPr>
          <p:cNvPr id="3" name="TextBox 2"/>
          <p:cNvSpPr txBox="1"/>
          <p:nvPr/>
        </p:nvSpPr>
        <p:spPr>
          <a:xfrm>
            <a:off x="787887" y="6213092"/>
            <a:ext cx="6390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/>
              <a:t>Source: </a:t>
            </a:r>
            <a:r>
              <a:rPr lang="en-CA" sz="1400" dirty="0">
                <a:hlinkClick r:id="rId3"/>
              </a:rPr>
              <a:t>https://www.tuhs.org/Archive/Distributions/Research/Dennis_v5/v5man.pdf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427379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M Presentation Theme - 4x3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9149</TotalTime>
  <Words>1695</Words>
  <Application>Microsoft Office PowerPoint</Application>
  <PresentationFormat>On-screen Show (4:3)</PresentationFormat>
  <Paragraphs>401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Courier New</vt:lpstr>
      <vt:lpstr>UM Presentation Theme - 4x3</vt:lpstr>
      <vt:lpstr>#!/UNIX®@50</vt:lpstr>
      <vt:lpstr>About me…</vt:lpstr>
      <vt:lpstr>PowerPoint Presentation</vt:lpstr>
      <vt:lpstr>August 1969</vt:lpstr>
      <vt:lpstr>The PDP-7</vt:lpstr>
      <vt:lpstr>1970 to 1979</vt:lpstr>
      <vt:lpstr>PDP-11</vt:lpstr>
      <vt:lpstr>PowerPoint Presentation</vt:lpstr>
      <vt:lpstr>PowerPoint Presentation</vt:lpstr>
      <vt:lpstr>PowerPoint Presentation</vt:lpstr>
      <vt:lpstr>PowerPoint Presentation</vt:lpstr>
      <vt:lpstr>Man Pages by Version</vt:lpstr>
      <vt:lpstr>USENIX</vt:lpstr>
      <vt:lpstr>BSD</vt:lpstr>
      <vt:lpstr>1980 to 1989</vt:lpstr>
      <vt:lpstr>1980 to 1989</vt:lpstr>
      <vt:lpstr>1980 to 1989</vt:lpstr>
      <vt:lpstr>PowerPoint Presentation</vt:lpstr>
      <vt:lpstr>/usr/group</vt:lpstr>
      <vt:lpstr>The Birth of MUUG</vt:lpstr>
      <vt:lpstr>1988: We Broke the Internet, pt.1</vt:lpstr>
      <vt:lpstr>1990 to 1999</vt:lpstr>
      <vt:lpstr>The Evolution of MUUG</vt:lpstr>
      <vt:lpstr>1990’s: We Broke the Internet, pt.2</vt:lpstr>
      <vt:lpstr>2000 to 2009</vt:lpstr>
      <vt:lpstr>2000’s: We Broke the Internet, pt.3</vt:lpstr>
      <vt:lpstr>2010 to 2019</vt:lpstr>
      <vt:lpstr>2010’s: We Broke the Internet, pt.4</vt:lpstr>
      <vt:lpstr>Data Pipeline</vt:lpstr>
      <vt:lpstr>Stack</vt:lpstr>
      <vt:lpstr>Five Decades of Hardware</vt:lpstr>
      <vt:lpstr>Raspberry Pi</vt:lpstr>
      <vt:lpstr>UNIX V7 on a PDP-11, on a Pi</vt:lpstr>
      <vt:lpstr>2020 to 2038, and Beyond?</vt:lpstr>
      <vt:lpstr>2020 to 2038, and Beyond?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UNIX@50</dc:title>
  <dc:creator>Gilbert Detillieux</dc:creator>
  <cp:lastModifiedBy>Gilbert E. Detillieux</cp:lastModifiedBy>
  <cp:revision>121</cp:revision>
  <dcterms:created xsi:type="dcterms:W3CDTF">2019-07-17T19:24:48Z</dcterms:created>
  <dcterms:modified xsi:type="dcterms:W3CDTF">2019-12-11T15:40:50Z</dcterms:modified>
</cp:coreProperties>
</file>