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73" r:id="rId5"/>
    <p:sldId id="277" r:id="rId6"/>
    <p:sldId id="275" r:id="rId7"/>
    <p:sldId id="285" r:id="rId8"/>
    <p:sldId id="290" r:id="rId9"/>
    <p:sldId id="294" r:id="rId10"/>
    <p:sldId id="293" r:id="rId11"/>
    <p:sldId id="292" r:id="rId12"/>
    <p:sldId id="297" r:id="rId13"/>
    <p:sldId id="295" r:id="rId14"/>
    <p:sldId id="291" r:id="rId15"/>
    <p:sldId id="296" r:id="rId16"/>
    <p:sldId id="298" r:id="rId17"/>
    <p:sldId id="299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6">
          <p15:clr>
            <a:srgbClr val="A4A3A4"/>
          </p15:clr>
        </p15:guide>
        <p15:guide id="2" pos="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1A0"/>
    <a:srgbClr val="512909"/>
    <a:srgbClr val="595959"/>
    <a:srgbClr val="9F7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2" y="-102"/>
      </p:cViewPr>
      <p:guideLst>
        <p:guide orient="horz" pos="796"/>
        <p:guide pos="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115" d="100"/>
          <a:sy n="115" d="100"/>
        </p:scale>
        <p:origin x="-50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C5A3-2156-1145-ACE8-C7297A0EE38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5B42-0146-4E4C-8068-928F62A6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82F6-D077-A642-858C-AFAB88A51A5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6B1D-0BDE-A049-B8D9-9958E62E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241" y="4030135"/>
            <a:ext cx="7925859" cy="690033"/>
          </a:xfrm>
          <a:prstGeom prst="rect">
            <a:avLst/>
          </a:prstGeom>
        </p:spPr>
        <p:txBody>
          <a:bodyPr lIns="0"/>
          <a:lstStyle>
            <a:lvl1pPr algn="l">
              <a:defRPr sz="6600" b="0" i="0"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468" y="5156202"/>
            <a:ext cx="4013199" cy="558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800">
                <a:solidFill>
                  <a:srgbClr val="51290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50900" y="2222500"/>
            <a:ext cx="7683500" cy="34163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595959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4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3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3468" y="1701802"/>
            <a:ext cx="5232400" cy="473073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/>
              <a:buNone/>
              <a:defRPr sz="2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subtitles: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8" y="2273565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54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orizontal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3468" y="2183342"/>
            <a:ext cx="7696200" cy="30988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14800" bIns="234000" anchor="t" anchorCtr="0"/>
          <a:lstStyle>
            <a:lvl1pPr marL="0" indent="0" algn="ctr">
              <a:buNone/>
              <a:defRPr sz="1600" b="0" i="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166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bIns="795600" anchor="b" anchorCtr="0"/>
          <a:lstStyle>
            <a:lvl1pPr marL="648000" indent="0" algn="l">
              <a:spcBef>
                <a:spcPts val="2376"/>
              </a:spcBef>
              <a:buNone/>
              <a:defRPr sz="1600" cap="none" spc="0">
                <a:solidFill>
                  <a:schemeClr val="bg1">
                    <a:alpha val="82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3468" y="1041400"/>
            <a:ext cx="2832100" cy="219710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8175" y="232701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610100" y="1263650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10014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54589" y="233495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42948" y="110808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38175" y="1273175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Background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40100" cy="5842001"/>
          </a:xfrm>
          <a:prstGeom prst="rect">
            <a:avLst/>
          </a:prstGeom>
          <a:solidFill>
            <a:srgbClr val="9F7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2" y="952500"/>
            <a:ext cx="2438400" cy="711200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90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692276"/>
            <a:ext cx="2438400" cy="38576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340100" y="0"/>
            <a:ext cx="5803900" cy="5842001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6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09600" y="3429000"/>
            <a:ext cx="7886700" cy="2336800"/>
          </a:xfrm>
          <a:prstGeom prst="rect">
            <a:avLst/>
          </a:prstGeom>
        </p:spPr>
        <p:txBody>
          <a:bodyPr numCol="3" spcCol="324000"/>
          <a:lstStyle>
            <a:lvl1pPr marL="0" indent="0">
              <a:buFont typeface="Arial"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sem</a:t>
            </a:r>
            <a:r>
              <a:rPr lang="en-US" dirty="0" smtClean="0"/>
              <a:t> non lacus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mollis</a:t>
            </a:r>
            <a:r>
              <a:rPr lang="en-US" dirty="0" smtClean="0"/>
              <a:t> et lacus non,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ante,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ac,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, </a:t>
            </a:r>
            <a:r>
              <a:rPr lang="en-US" dirty="0" err="1" smtClean="0"/>
              <a:t>posuere</a:t>
            </a:r>
            <a:r>
              <a:rPr lang="en-US" dirty="0" smtClean="0"/>
              <a:t> et </a:t>
            </a:r>
            <a:r>
              <a:rPr lang="en-US" dirty="0" err="1" smtClean="0"/>
              <a:t>ultricies</a:t>
            </a:r>
            <a:r>
              <a:rPr lang="en-US" dirty="0" smtClean="0"/>
              <a:t> non,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ligula non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lacus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, non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ex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In semper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ac ante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et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quam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id quam.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Nam sit </a:t>
            </a:r>
            <a:r>
              <a:rPr lang="en-US" dirty="0" err="1" smtClean="0"/>
              <a:t>amet</a:t>
            </a:r>
            <a:r>
              <a:rPr lang="en-US" dirty="0" smtClean="0"/>
              <a:t> lacus dictum dui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ligula,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id,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non.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endParaRPr lang="en-US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09600" y="1257300"/>
            <a:ext cx="2571750" cy="19113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267075" y="1257300"/>
            <a:ext cx="2571750" cy="1911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924550" y="1257300"/>
            <a:ext cx="2571750" cy="1911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7700" y="2137568"/>
            <a:ext cx="7543800" cy="2447132"/>
          </a:xfrm>
          <a:prstGeom prst="rect">
            <a:avLst/>
          </a:prstGeom>
        </p:spPr>
        <p:txBody>
          <a:bodyPr numCol="2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1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5" r:id="rId2"/>
    <p:sldLayoutId id="2147493458" r:id="rId3"/>
    <p:sldLayoutId id="2147493459" r:id="rId4"/>
    <p:sldLayoutId id="2147493460" r:id="rId5"/>
    <p:sldLayoutId id="2147493461" r:id="rId6"/>
    <p:sldLayoutId id="2147493463" r:id="rId7"/>
    <p:sldLayoutId id="2147493467" r:id="rId8"/>
    <p:sldLayoutId id="2147493468" r:id="rId9"/>
    <p:sldLayoutId id="2147493469" r:id="rId10"/>
    <p:sldLayoutId id="21474934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uug.ca/cgi-bin/man/man2html?2+sbr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241" y="4030135"/>
            <a:ext cx="7925859" cy="973665"/>
          </a:xfrm>
        </p:spPr>
        <p:txBody>
          <a:bodyPr/>
          <a:lstStyle/>
          <a:p>
            <a:r>
              <a:rPr lang="en-US" sz="4000" dirty="0" smtClean="0"/>
              <a:t>UNIX RTFM: </a:t>
            </a:r>
            <a:r>
              <a:rPr lang="en-US" sz="4000" dirty="0" err="1" smtClean="0"/>
              <a:t>ulimit</a:t>
            </a:r>
            <a:r>
              <a:rPr lang="en-US" sz="4000" dirty="0" smtClean="0"/>
              <a:t>(1)/limit(1)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8" y="5156202"/>
            <a:ext cx="7903632" cy="558800"/>
          </a:xfrm>
        </p:spPr>
        <p:txBody>
          <a:bodyPr/>
          <a:lstStyle/>
          <a:p>
            <a:r>
              <a:rPr lang="en-US" dirty="0" smtClean="0"/>
              <a:t>Gilbert </a:t>
            </a:r>
            <a:r>
              <a:rPr lang="en-US" dirty="0" err="1" smtClean="0"/>
              <a:t>Detillieux</a:t>
            </a:r>
            <a:r>
              <a:rPr lang="en-US" dirty="0" smtClean="0"/>
              <a:t>, Computer Science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3468" y="6050724"/>
            <a:ext cx="5691071" cy="558800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512909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Presented to MUUG, March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890311"/>
            <a:ext cx="7882465" cy="618595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limit</a:t>
            </a:r>
            <a:r>
              <a:rPr lang="en-US" dirty="0" smtClean="0"/>
              <a:t> – More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641038"/>
            <a:ext cx="7756526" cy="416341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sz="2400" dirty="0" smtClean="0"/>
              <a:t>Suppress core dumps: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</a:t>
            </a:r>
            <a:r>
              <a:rPr lang="en-US" sz="2200" dirty="0" err="1" smtClean="0"/>
              <a:t>Sc</a:t>
            </a:r>
            <a:r>
              <a:rPr lang="en-US" sz="2200" dirty="0" smtClean="0"/>
              <a:t> 0</a:t>
            </a:r>
          </a:p>
          <a:p>
            <a:pPr>
              <a:lnSpc>
                <a:spcPct val="130000"/>
              </a:lnSpc>
            </a:pPr>
            <a:r>
              <a:rPr lang="en-CA" sz="2400" dirty="0" smtClean="0"/>
              <a:t>L</a:t>
            </a:r>
            <a:r>
              <a:rPr lang="en-CA" sz="2400" dirty="0" smtClean="0"/>
              <a:t>imit program data segment size: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</a:t>
            </a:r>
            <a:r>
              <a:rPr lang="en-US" sz="2200" dirty="0" err="1" smtClean="0"/>
              <a:t>Sd</a:t>
            </a:r>
            <a:r>
              <a:rPr lang="en-US" sz="2200" dirty="0" smtClean="0"/>
              <a:t> 409600</a:t>
            </a:r>
            <a:endParaRPr lang="en-CA" sz="2200" dirty="0" smtClean="0"/>
          </a:p>
          <a:p>
            <a:pPr>
              <a:lnSpc>
                <a:spcPct val="130000"/>
              </a:lnSpc>
            </a:pPr>
            <a:r>
              <a:rPr lang="en-CA" sz="2400" dirty="0" smtClean="0"/>
              <a:t>Limit number of open file descriptors: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–Sn 256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Limit number of processes/user: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–Su 1024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99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812669"/>
            <a:ext cx="7632700" cy="855662"/>
          </a:xfrm>
        </p:spPr>
        <p:txBody>
          <a:bodyPr/>
          <a:lstStyle/>
          <a:p>
            <a:r>
              <a:rPr lang="en-US" sz="3800" dirty="0" err="1" smtClean="0"/>
              <a:t>tcsh</a:t>
            </a:r>
            <a:r>
              <a:rPr lang="en-US" sz="3800" dirty="0" smtClean="0"/>
              <a:t>(1) Man Page</a:t>
            </a:r>
            <a:endParaRPr lang="en-US" sz="3800" dirty="0"/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half" idx="10"/>
          </p:nvPr>
        </p:nvSpPr>
        <p:spPr bwMode="auto">
          <a:xfrm>
            <a:off x="647700" y="33074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7700" y="1502688"/>
            <a:ext cx="822901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maximum-use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]]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Limits the consumption by the current process and each process it creates to not individually exceed 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maximum-use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on the specified 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If no 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maximum-use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given, then the current limit is printed; if no 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given, then all limitations are given. If the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flag is given, the hard limits are used instead of the current limits. The hard limits impose a ceiling on the values of the current limits. Only the super-user may raise the hard limits, but a user may lower or raise the current limits within the legal range.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Controllable resources currently include (if supported by the OS):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putime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number of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-seconds to be used by each process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ilesize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largest single file which can be created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atasize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growth of the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data+stack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region via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sbrk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 beyond the end of the program text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812669"/>
            <a:ext cx="7632700" cy="855662"/>
          </a:xfrm>
        </p:spPr>
        <p:txBody>
          <a:bodyPr/>
          <a:lstStyle/>
          <a:p>
            <a:r>
              <a:rPr lang="en-US" sz="3800" dirty="0" err="1" smtClean="0"/>
              <a:t>tcsh</a:t>
            </a:r>
            <a:r>
              <a:rPr lang="en-US" sz="3800" dirty="0" smtClean="0"/>
              <a:t>(1) Man Page</a:t>
            </a:r>
            <a:endParaRPr lang="en-US" sz="3800" dirty="0"/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half" idx="10"/>
          </p:nvPr>
        </p:nvSpPr>
        <p:spPr bwMode="auto">
          <a:xfrm>
            <a:off x="647700" y="33074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7700" y="1737787"/>
            <a:ext cx="822901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indent="-13716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unlimit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dirty="0"/>
              <a:t>Removes the limitation on </a:t>
            </a:r>
            <a:r>
              <a:rPr lang="en-CA" i="1" dirty="0"/>
              <a:t>resource</a:t>
            </a:r>
            <a:r>
              <a:rPr lang="en-CA" dirty="0"/>
              <a:t> or, if no </a:t>
            </a:r>
            <a:r>
              <a:rPr lang="en-CA" i="1" dirty="0"/>
              <a:t>resource</a:t>
            </a:r>
            <a:r>
              <a:rPr lang="en-CA" dirty="0"/>
              <a:t> is specified, all </a:t>
            </a:r>
            <a:r>
              <a:rPr lang="en-CA" i="1" dirty="0"/>
              <a:t>resource</a:t>
            </a:r>
            <a:r>
              <a:rPr lang="en-CA" dirty="0"/>
              <a:t> limitations. With </a:t>
            </a:r>
            <a:r>
              <a:rPr lang="en-CA" b="1" dirty="0"/>
              <a:t>-h</a:t>
            </a:r>
            <a:r>
              <a:rPr lang="en-CA" dirty="0"/>
              <a:t>, the corresponding hard limits are removed. Only the super-user may do this. Note that </a:t>
            </a:r>
            <a:r>
              <a:rPr lang="en-CA" b="1" dirty="0" err="1"/>
              <a:t>unlimit</a:t>
            </a:r>
            <a:r>
              <a:rPr lang="en-CA" dirty="0"/>
              <a:t> may not exit successful, since most systems do not allow </a:t>
            </a:r>
            <a:r>
              <a:rPr lang="en-CA" i="1" dirty="0"/>
              <a:t>descriptors</a:t>
            </a:r>
            <a:r>
              <a:rPr lang="en-CA" dirty="0"/>
              <a:t> to be unlimited. With </a:t>
            </a:r>
            <a:r>
              <a:rPr lang="en-CA" b="1" dirty="0"/>
              <a:t>-f</a:t>
            </a:r>
            <a:r>
              <a:rPr lang="en-CA" dirty="0"/>
              <a:t> errors are ignored.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744537"/>
            <a:ext cx="7882465" cy="618595"/>
          </a:xfrm>
        </p:spPr>
        <p:txBody>
          <a:bodyPr/>
          <a:lstStyle/>
          <a:p>
            <a:r>
              <a:rPr lang="en-US" dirty="0" smtClean="0"/>
              <a:t>limit (</a:t>
            </a:r>
            <a:r>
              <a:rPr lang="en-US" dirty="0" err="1" smtClean="0"/>
              <a:t>tcsh</a:t>
            </a:r>
            <a:r>
              <a:rPr lang="en-US" dirty="0" smtClean="0"/>
              <a:t>) - Output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535021"/>
            <a:ext cx="7756526" cy="433569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sz="1100" dirty="0" smtClean="0"/>
              <a:t>% </a:t>
            </a:r>
            <a:r>
              <a:rPr lang="en-CA" sz="1100" dirty="0"/>
              <a:t>limit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cputime</a:t>
            </a:r>
            <a:r>
              <a:rPr lang="en-CA" sz="1100" dirty="0"/>
              <a:t>    </a:t>
            </a:r>
            <a:r>
              <a:rPr lang="en-CA" sz="1100" dirty="0" smtClean="0"/>
              <a:t>         </a:t>
            </a:r>
            <a:r>
              <a:rPr lang="en-CA" sz="1100" dirty="0"/>
              <a:t>unlimited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filesize</a:t>
            </a:r>
            <a:r>
              <a:rPr lang="en-CA" sz="1100" dirty="0"/>
              <a:t>    </a:t>
            </a:r>
            <a:r>
              <a:rPr lang="en-CA" sz="1100" dirty="0" smtClean="0"/>
              <a:t>          </a:t>
            </a:r>
            <a:r>
              <a:rPr lang="en-CA" sz="1100" dirty="0"/>
              <a:t>unlimited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datasize</a:t>
            </a:r>
            <a:r>
              <a:rPr lang="en-CA" sz="1100" dirty="0"/>
              <a:t>   </a:t>
            </a:r>
            <a:r>
              <a:rPr lang="en-CA" sz="1100" dirty="0" smtClean="0"/>
              <a:t>         </a:t>
            </a:r>
            <a:r>
              <a:rPr lang="en-CA" sz="1100" dirty="0"/>
              <a:t>unlimited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stacksize</a:t>
            </a:r>
            <a:r>
              <a:rPr lang="en-CA" sz="1100" dirty="0"/>
              <a:t>   </a:t>
            </a:r>
            <a:r>
              <a:rPr lang="en-CA" sz="1100" dirty="0" smtClean="0"/>
              <a:t>        </a:t>
            </a:r>
            <a:r>
              <a:rPr lang="en-CA" sz="1100" dirty="0"/>
              <a:t>8192 </a:t>
            </a:r>
            <a:r>
              <a:rPr lang="en-CA" sz="1100" dirty="0" err="1"/>
              <a:t>kbytes</a:t>
            </a:r>
            <a:endParaRPr lang="en-CA" sz="1100" dirty="0"/>
          </a:p>
          <a:p>
            <a:pPr>
              <a:lnSpc>
                <a:spcPct val="130000"/>
              </a:lnSpc>
            </a:pPr>
            <a:r>
              <a:rPr lang="en-CA" sz="1100" dirty="0" err="1"/>
              <a:t>c</a:t>
            </a:r>
            <a:r>
              <a:rPr lang="en-CA" sz="1100" dirty="0" err="1" smtClean="0"/>
              <a:t>oredumpsize</a:t>
            </a:r>
            <a:r>
              <a:rPr lang="en-CA" sz="1100" dirty="0" smtClean="0"/>
              <a:t>   </a:t>
            </a:r>
            <a:r>
              <a:rPr lang="en-CA" sz="1100" dirty="0"/>
              <a:t>0 </a:t>
            </a:r>
            <a:r>
              <a:rPr lang="en-CA" sz="1100" dirty="0" err="1"/>
              <a:t>kbytes</a:t>
            </a:r>
            <a:endParaRPr lang="en-CA" sz="1100" dirty="0"/>
          </a:p>
          <a:p>
            <a:pPr>
              <a:lnSpc>
                <a:spcPct val="130000"/>
              </a:lnSpc>
            </a:pPr>
            <a:r>
              <a:rPr lang="en-CA" sz="1100" dirty="0" err="1"/>
              <a:t>memoryuse</a:t>
            </a:r>
            <a:r>
              <a:rPr lang="en-CA" sz="1100" dirty="0"/>
              <a:t>  </a:t>
            </a:r>
            <a:r>
              <a:rPr lang="en-CA" sz="1100" dirty="0" smtClean="0"/>
              <a:t>     </a:t>
            </a:r>
            <a:r>
              <a:rPr lang="en-CA" sz="1100" dirty="0"/>
              <a:t>unlimited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vmemoryuse</a:t>
            </a:r>
            <a:r>
              <a:rPr lang="en-CA" sz="1100" dirty="0"/>
              <a:t> </a:t>
            </a:r>
            <a:r>
              <a:rPr lang="en-CA" sz="1100" dirty="0" smtClean="0"/>
              <a:t>    </a:t>
            </a:r>
            <a:r>
              <a:rPr lang="en-CA" sz="1100" dirty="0"/>
              <a:t>unlimited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descriptors  </a:t>
            </a:r>
            <a:r>
              <a:rPr lang="en-CA" sz="1100" dirty="0" smtClean="0"/>
              <a:t>      1024 </a:t>
            </a:r>
            <a:endParaRPr lang="en-CA" sz="1100" dirty="0"/>
          </a:p>
          <a:p>
            <a:pPr>
              <a:lnSpc>
                <a:spcPct val="130000"/>
              </a:lnSpc>
            </a:pPr>
            <a:r>
              <a:rPr lang="en-CA" sz="1100" dirty="0" err="1"/>
              <a:t>m</a:t>
            </a:r>
            <a:r>
              <a:rPr lang="en-CA" sz="1100" dirty="0" err="1" smtClean="0"/>
              <a:t>emorylocked</a:t>
            </a:r>
            <a:r>
              <a:rPr lang="en-CA" sz="1100" dirty="0" smtClean="0"/>
              <a:t>  </a:t>
            </a:r>
            <a:r>
              <a:rPr lang="en-CA" sz="1100" dirty="0"/>
              <a:t>64 </a:t>
            </a:r>
            <a:r>
              <a:rPr lang="en-CA" sz="1100" dirty="0" err="1"/>
              <a:t>kbytes</a:t>
            </a:r>
            <a:endParaRPr lang="en-CA" sz="1100" dirty="0"/>
          </a:p>
          <a:p>
            <a:pPr>
              <a:lnSpc>
                <a:spcPct val="130000"/>
              </a:lnSpc>
            </a:pPr>
            <a:r>
              <a:rPr lang="en-CA" sz="1100" dirty="0" err="1"/>
              <a:t>maxproc</a:t>
            </a:r>
            <a:r>
              <a:rPr lang="en-CA" sz="1100" dirty="0"/>
              <a:t>     </a:t>
            </a:r>
            <a:r>
              <a:rPr lang="en-CA" sz="1100" dirty="0" smtClean="0"/>
              <a:t>       </a:t>
            </a:r>
            <a:r>
              <a:rPr lang="en-CA" sz="1100" dirty="0"/>
              <a:t>128448 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maxlocks</a:t>
            </a:r>
            <a:r>
              <a:rPr lang="en-CA" sz="1100" dirty="0"/>
              <a:t>    </a:t>
            </a:r>
            <a:r>
              <a:rPr lang="en-CA" sz="1100" dirty="0" smtClean="0"/>
              <a:t>      </a:t>
            </a:r>
            <a:r>
              <a:rPr lang="en-CA" sz="1100" dirty="0"/>
              <a:t>unlimited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maxsignal</a:t>
            </a:r>
            <a:r>
              <a:rPr lang="en-CA" sz="1100" dirty="0"/>
              <a:t>   </a:t>
            </a:r>
            <a:r>
              <a:rPr lang="en-CA" sz="1100" dirty="0" smtClean="0"/>
              <a:t>      </a:t>
            </a:r>
            <a:r>
              <a:rPr lang="en-CA" sz="1100" dirty="0"/>
              <a:t>128448 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maxmessage</a:t>
            </a:r>
            <a:r>
              <a:rPr lang="en-CA" sz="1100" dirty="0"/>
              <a:t> </a:t>
            </a:r>
            <a:r>
              <a:rPr lang="en-CA" sz="1100" dirty="0" smtClean="0"/>
              <a:t>   </a:t>
            </a:r>
            <a:r>
              <a:rPr lang="en-CA" sz="1100" dirty="0"/>
              <a:t>819200 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maxnice</a:t>
            </a:r>
            <a:r>
              <a:rPr lang="en-CA" sz="1100" dirty="0"/>
              <a:t>    </a:t>
            </a:r>
            <a:r>
              <a:rPr lang="en-CA" sz="1100" dirty="0" smtClean="0"/>
              <a:t>        </a:t>
            </a:r>
            <a:r>
              <a:rPr lang="en-CA" sz="1100" dirty="0"/>
              <a:t>0 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maxrtprio</a:t>
            </a:r>
            <a:r>
              <a:rPr lang="en-CA" sz="1100" dirty="0"/>
              <a:t>   </a:t>
            </a:r>
            <a:r>
              <a:rPr lang="en-CA" sz="1100" dirty="0" smtClean="0"/>
              <a:t>       </a:t>
            </a:r>
            <a:r>
              <a:rPr lang="en-CA" sz="1100" dirty="0"/>
              <a:t>0 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maxrttime</a:t>
            </a:r>
            <a:r>
              <a:rPr lang="en-CA" sz="1100" dirty="0"/>
              <a:t> </a:t>
            </a:r>
            <a:r>
              <a:rPr lang="en-CA" sz="1100" dirty="0" smtClean="0"/>
              <a:t>        </a:t>
            </a:r>
            <a:r>
              <a:rPr lang="en-CA" sz="1100" dirty="0"/>
              <a:t>unlimited</a:t>
            </a:r>
          </a:p>
        </p:txBody>
      </p:sp>
    </p:spTree>
    <p:extLst>
      <p:ext uri="{BB962C8B-B14F-4D97-AF65-F5344CB8AC3E}">
        <p14:creationId xmlns:p14="http://schemas.microsoft.com/office/powerpoint/2010/main" val="3489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890311"/>
            <a:ext cx="7882465" cy="618595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limit</a:t>
            </a:r>
            <a:r>
              <a:rPr lang="en-US" dirty="0" smtClean="0"/>
              <a:t> –f </a:t>
            </a:r>
            <a:r>
              <a:rPr lang="en-US" dirty="0" err="1" smtClean="0"/>
              <a:t>macOS</a:t>
            </a:r>
            <a:r>
              <a:rPr lang="en-US" dirty="0" smtClean="0"/>
              <a:t> Weirdness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53072"/>
            <a:ext cx="7756526" cy="379235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sz="2400" dirty="0" smtClean="0"/>
              <a:t>$ </a:t>
            </a:r>
            <a:r>
              <a:rPr lang="en-CA" sz="2400" dirty="0" err="1" smtClean="0"/>
              <a:t>ulimit</a:t>
            </a:r>
            <a:r>
              <a:rPr lang="en-CA" sz="2400" dirty="0" smtClean="0"/>
              <a:t> </a:t>
            </a:r>
            <a:r>
              <a:rPr lang="en-CA" sz="2400" dirty="0"/>
              <a:t>-Sf 409600;ulimit -f;/bin/echo </a:t>
            </a:r>
            <a:r>
              <a:rPr lang="en-CA" sz="2400" dirty="0" smtClean="0"/>
              <a:t>‘WTF?';</a:t>
            </a:r>
            <a:r>
              <a:rPr lang="en-CA" sz="2400" dirty="0" err="1"/>
              <a:t>ulimit</a:t>
            </a:r>
            <a:r>
              <a:rPr lang="en-CA" sz="2400" dirty="0"/>
              <a:t> </a:t>
            </a:r>
            <a:r>
              <a:rPr lang="en-CA" sz="2400" dirty="0" smtClean="0"/>
              <a:t>–f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409600</a:t>
            </a:r>
          </a:p>
          <a:p>
            <a:pPr>
              <a:lnSpc>
                <a:spcPct val="130000"/>
              </a:lnSpc>
            </a:pPr>
            <a:r>
              <a:rPr lang="en-US" sz="2200" dirty="0" smtClean="0"/>
              <a:t>WTF?</a:t>
            </a:r>
            <a:endParaRPr lang="en-US" sz="2200" dirty="0"/>
          </a:p>
          <a:p>
            <a:pPr>
              <a:lnSpc>
                <a:spcPct val="130000"/>
              </a:lnSpc>
            </a:pPr>
            <a:r>
              <a:rPr lang="en-US" sz="2200" dirty="0"/>
              <a:t>u</a:t>
            </a:r>
            <a:r>
              <a:rPr lang="en-US" sz="2200" dirty="0" smtClean="0"/>
              <a:t>nlimited</a:t>
            </a:r>
          </a:p>
          <a:p>
            <a:pPr>
              <a:lnSpc>
                <a:spcPct val="130000"/>
              </a:lnSpc>
            </a:pPr>
            <a:r>
              <a:rPr lang="en-US" sz="2200" dirty="0" smtClean="0"/>
              <a:t>$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989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326" y="3863962"/>
            <a:ext cx="3041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 smtClean="0">
                <a:latin typeface="+mj-lt"/>
              </a:rPr>
              <a:t>Questions?</a:t>
            </a:r>
            <a:endParaRPr lang="en-CA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8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68417" y="1431236"/>
            <a:ext cx="848140" cy="675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4" y="737195"/>
            <a:ext cx="7019364" cy="5054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5424" y="6104965"/>
            <a:ext cx="51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 smtClean="0">
                <a:latin typeface="+mj-lt"/>
              </a:rPr>
              <a:t>Uhm</a:t>
            </a:r>
            <a:r>
              <a:rPr lang="en-CA" sz="2400" dirty="0" smtClean="0">
                <a:latin typeface="+mj-lt"/>
              </a:rPr>
              <a:t>… No!</a:t>
            </a:r>
            <a:endParaRPr lang="en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1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ulimit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92830"/>
            <a:ext cx="7756526" cy="359357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sz="2400" dirty="0"/>
              <a:t>Built-in command in Bourne Shell and </a:t>
            </a:r>
            <a:r>
              <a:rPr lang="en-CA" sz="2400" dirty="0" smtClean="0"/>
              <a:t>derivatives. </a:t>
            </a:r>
            <a:r>
              <a:rPr lang="en-CA" sz="2400" dirty="0"/>
              <a:t>(</a:t>
            </a:r>
            <a:r>
              <a:rPr lang="en-CA" sz="2400" dirty="0" err="1"/>
              <a:t>ksh</a:t>
            </a:r>
            <a:r>
              <a:rPr lang="en-CA" sz="2400" dirty="0"/>
              <a:t>, bash, etc</a:t>
            </a:r>
            <a:r>
              <a:rPr lang="en-CA" sz="2400" dirty="0" smtClean="0"/>
              <a:t>.)</a:t>
            </a:r>
          </a:p>
          <a:p>
            <a:pPr>
              <a:lnSpc>
                <a:spcPct val="130000"/>
              </a:lnSpc>
            </a:pPr>
            <a:r>
              <a:rPr lang="en-CA" sz="2400" dirty="0" smtClean="0"/>
              <a:t>Used for </a:t>
            </a:r>
            <a:r>
              <a:rPr lang="en-CA" sz="2400" dirty="0" err="1" smtClean="0"/>
              <a:t>getrlimit</a:t>
            </a:r>
            <a:r>
              <a:rPr lang="en-CA" sz="2400" dirty="0" smtClean="0"/>
              <a:t>(2)/</a:t>
            </a:r>
            <a:r>
              <a:rPr lang="en-CA" sz="2400" dirty="0" err="1" smtClean="0"/>
              <a:t>setrlimit</a:t>
            </a:r>
            <a:r>
              <a:rPr lang="en-CA" sz="2400" dirty="0" smtClean="0"/>
              <a:t>(2) handling,</a:t>
            </a:r>
            <a:br>
              <a:rPr lang="en-CA" sz="2400" dirty="0" smtClean="0"/>
            </a:br>
            <a:r>
              <a:rPr lang="en-CA" sz="2400" dirty="0" smtClean="0"/>
              <a:t>in scripts or command </a:t>
            </a:r>
            <a:r>
              <a:rPr lang="en-CA" sz="2400" dirty="0" smtClean="0"/>
              <a:t>line.</a:t>
            </a:r>
            <a:endParaRPr lang="en-CA" sz="2400" dirty="0" smtClean="0"/>
          </a:p>
          <a:p>
            <a:pPr>
              <a:lnSpc>
                <a:spcPct val="130000"/>
              </a:lnSpc>
            </a:pPr>
            <a:r>
              <a:rPr lang="en-CA" sz="2400" dirty="0" smtClean="0"/>
              <a:t>Displays or sets various per-process, system-dependent resource </a:t>
            </a:r>
            <a:r>
              <a:rPr lang="en-CA" sz="2400" dirty="0" smtClean="0"/>
              <a:t>limits.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Settings affect current shell and child processes.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9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807291"/>
            <a:ext cx="7632700" cy="855662"/>
          </a:xfrm>
        </p:spPr>
        <p:txBody>
          <a:bodyPr/>
          <a:lstStyle/>
          <a:p>
            <a:r>
              <a:rPr lang="en-US" sz="3800" dirty="0" err="1"/>
              <a:t>u</a:t>
            </a:r>
            <a:r>
              <a:rPr lang="en-US" sz="3800" dirty="0" err="1" smtClean="0"/>
              <a:t>limit</a:t>
            </a:r>
            <a:r>
              <a:rPr lang="en-US" sz="3800" dirty="0" smtClean="0"/>
              <a:t>(1posix) Man Page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92108"/>
            <a:ext cx="7632700" cy="4276680"/>
          </a:xfrm>
        </p:spPr>
        <p:txBody>
          <a:bodyPr numCol="1"/>
          <a:lstStyle/>
          <a:p>
            <a:r>
              <a:rPr lang="en-CA" dirty="0"/>
              <a:t>NAME</a:t>
            </a:r>
          </a:p>
          <a:p>
            <a:pPr lvl="1"/>
            <a:r>
              <a:rPr lang="en-CA" dirty="0" err="1"/>
              <a:t>ulimit</a:t>
            </a:r>
            <a:r>
              <a:rPr lang="en-CA" dirty="0"/>
              <a:t> --- set or report file size limit  </a:t>
            </a:r>
          </a:p>
          <a:p>
            <a:r>
              <a:rPr lang="en-CA" dirty="0"/>
              <a:t>SYNOPSIS</a:t>
            </a:r>
          </a:p>
          <a:p>
            <a:pPr lvl="1"/>
            <a:r>
              <a:rPr lang="en-CA" dirty="0" err="1"/>
              <a:t>ulimit</a:t>
            </a:r>
            <a:r>
              <a:rPr lang="en-CA" dirty="0"/>
              <a:t> [-f] [</a:t>
            </a:r>
            <a:r>
              <a:rPr lang="en-CA" i="1" dirty="0"/>
              <a:t>blocks</a:t>
            </a:r>
            <a:r>
              <a:rPr lang="en-CA" dirty="0" smtClean="0"/>
              <a:t>] </a:t>
            </a:r>
            <a:endParaRPr lang="en-CA" dirty="0"/>
          </a:p>
          <a:p>
            <a:r>
              <a:rPr lang="en-CA" dirty="0"/>
              <a:t>DESCRIPTION</a:t>
            </a:r>
          </a:p>
          <a:p>
            <a:pPr lvl="1"/>
            <a:r>
              <a:rPr lang="en-CA" dirty="0"/>
              <a:t>The </a:t>
            </a:r>
            <a:r>
              <a:rPr lang="en-CA" i="1" dirty="0" err="1"/>
              <a:t>ulimit</a:t>
            </a:r>
            <a:r>
              <a:rPr lang="en-CA" dirty="0"/>
              <a:t> utility shall set or report the file-size writing limit imposed on files written by the shell and its child processes (files of any size may be read). Only a process with appropriate privileges can increase the limit.  </a:t>
            </a:r>
          </a:p>
          <a:p>
            <a:r>
              <a:rPr lang="en-CA" dirty="0"/>
              <a:t>OPTIONS</a:t>
            </a:r>
          </a:p>
          <a:p>
            <a:pPr lvl="1"/>
            <a:r>
              <a:rPr lang="en-CA" dirty="0"/>
              <a:t>The </a:t>
            </a:r>
            <a:r>
              <a:rPr lang="en-CA" i="1" dirty="0" err="1"/>
              <a:t>ulimit</a:t>
            </a:r>
            <a:r>
              <a:rPr lang="en-CA" dirty="0"/>
              <a:t> utility shall conform to the Base Definitions volume of POSIX.1-2008, </a:t>
            </a:r>
            <a:r>
              <a:rPr lang="en-CA" i="1" dirty="0"/>
              <a:t>Section 12.2, Utility Syntax Guidelines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The following option shall be supported</a:t>
            </a:r>
            <a:r>
              <a:rPr lang="en-CA" dirty="0" smtClean="0"/>
              <a:t>:</a:t>
            </a:r>
            <a:endParaRPr lang="en-CA" dirty="0"/>
          </a:p>
          <a:p>
            <a:pPr lvl="1"/>
            <a:r>
              <a:rPr lang="en-CA" b="1" dirty="0"/>
              <a:t>-</a:t>
            </a:r>
            <a:r>
              <a:rPr lang="en-CA" b="1" dirty="0" smtClean="0"/>
              <a:t>f</a:t>
            </a:r>
            <a:r>
              <a:rPr lang="en-CA" dirty="0" smtClean="0"/>
              <a:t>		Set </a:t>
            </a:r>
            <a:r>
              <a:rPr lang="en-CA" dirty="0"/>
              <a:t>(or report, if no </a:t>
            </a:r>
            <a:r>
              <a:rPr lang="en-CA" i="1" dirty="0"/>
              <a:t>blocks</a:t>
            </a:r>
            <a:r>
              <a:rPr lang="en-CA" dirty="0"/>
              <a:t> operand is present), the file size limit in blocks.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		The </a:t>
            </a:r>
            <a:r>
              <a:rPr lang="en-CA" b="1" dirty="0"/>
              <a:t>-f </a:t>
            </a:r>
            <a:r>
              <a:rPr lang="en-CA" dirty="0"/>
              <a:t>option shall also be the default case</a:t>
            </a:r>
            <a:r>
              <a:rPr lang="en-CA" dirty="0" smtClean="0"/>
              <a:t>. </a:t>
            </a:r>
            <a:endParaRPr lang="en-CA" dirty="0"/>
          </a:p>
          <a:p>
            <a:r>
              <a:rPr lang="en-CA" dirty="0"/>
              <a:t>OPERANDS</a:t>
            </a:r>
          </a:p>
          <a:p>
            <a:pPr lvl="1"/>
            <a:r>
              <a:rPr lang="en-CA" dirty="0"/>
              <a:t>The following operand shall be supported:</a:t>
            </a:r>
          </a:p>
          <a:p>
            <a:pPr lvl="1"/>
            <a:r>
              <a:rPr lang="en-CA" i="1" dirty="0"/>
              <a:t>b</a:t>
            </a:r>
            <a:r>
              <a:rPr lang="en-CA" i="1" dirty="0" smtClean="0"/>
              <a:t>locks</a:t>
            </a:r>
            <a:r>
              <a:rPr lang="en-CA" dirty="0" smtClean="0"/>
              <a:t>		The </a:t>
            </a:r>
            <a:r>
              <a:rPr lang="en-CA" dirty="0"/>
              <a:t>number of 512-byte blocks to use as the new file size limit</a:t>
            </a:r>
            <a:r>
              <a:rPr lang="en-CA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…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920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807291"/>
            <a:ext cx="7632700" cy="855662"/>
          </a:xfrm>
        </p:spPr>
        <p:txBody>
          <a:bodyPr/>
          <a:lstStyle/>
          <a:p>
            <a:r>
              <a:rPr lang="en-US" sz="3800" dirty="0" smtClean="0"/>
              <a:t>bash(1) Man Page</a:t>
            </a:r>
            <a:endParaRPr lang="en-US" sz="3800" dirty="0"/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half" idx="10"/>
          </p:nvPr>
        </p:nvSpPr>
        <p:spPr bwMode="auto">
          <a:xfrm>
            <a:off x="444182" y="1371938"/>
            <a:ext cx="869981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ulimit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HSabcdefiklmnpqrstuvxPT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]]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Provides control over the resources available to the shell and to processes started by it,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systems that allow such control. The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options specify that the hard or soft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 is set for the given resource. A hard limit cannot be increased by a non-root user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 it is set; a soft limit may be increased up to the value of the hard limit. If neither 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nor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specified, both the soft and hard limits are set.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current limits are reported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socket buffer size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size of core files created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size of a process's data segment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scheduling priority ("nice")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size of files written by the shell and its children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807291"/>
            <a:ext cx="7632700" cy="855662"/>
          </a:xfrm>
        </p:spPr>
        <p:txBody>
          <a:bodyPr/>
          <a:lstStyle/>
          <a:p>
            <a:r>
              <a:rPr lang="en-US" sz="3800" dirty="0" smtClean="0"/>
              <a:t>bash(1) Man Page</a:t>
            </a:r>
            <a:endParaRPr lang="en-US" sz="3800" dirty="0"/>
          </a:p>
        </p:txBody>
      </p:sp>
      <p:sp>
        <p:nvSpPr>
          <p:cNvPr id="2" name="Text Placeholder 1"/>
          <p:cNvSpPr>
            <a:spLocks noGrp="1" noChangeArrowheads="1"/>
          </p:cNvSpPr>
          <p:nvPr>
            <p:ph type="body" sz="half" idx="10"/>
          </p:nvPr>
        </p:nvSpPr>
        <p:spPr bwMode="auto">
          <a:xfrm>
            <a:off x="444182" y="1368456"/>
            <a:ext cx="869981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ulimit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HSabcdefiklmnpqrstuvxPT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]]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Provides control over the resources available to the shell and to processes started by it,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systems that allow such control. The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options specify that the hard or soft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 is set for the given resource. A hard limit cannot be increased by a non-root user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 it is set; a soft limit may be increased up to the value of the hard limit.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neither </a:t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 nor -S is specified, both the soft and hard limits are set.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current limits are reported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socket buffer size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size of core files created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size of a process's data segment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scheduling priority ("nice")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size of files written by the shell and its children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890311"/>
            <a:ext cx="7882465" cy="618595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limit</a:t>
            </a:r>
            <a:r>
              <a:rPr lang="en-US" dirty="0" smtClean="0"/>
              <a:t> Default – Careful Now!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641037"/>
            <a:ext cx="7756526" cy="411040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sz="2400" dirty="0" smtClean="0"/>
              <a:t>Shows only soft limit(s):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-f</a:t>
            </a:r>
            <a:endParaRPr lang="en-CA" sz="2200" dirty="0" smtClean="0"/>
          </a:p>
          <a:p>
            <a:pPr>
              <a:lnSpc>
                <a:spcPct val="130000"/>
              </a:lnSpc>
            </a:pPr>
            <a:r>
              <a:rPr lang="en-CA" sz="2400" dirty="0" smtClean="0"/>
              <a:t>Shows only hard limit(s):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-</a:t>
            </a:r>
            <a:r>
              <a:rPr lang="en-US" sz="2200" dirty="0" err="1" smtClean="0"/>
              <a:t>Hf</a:t>
            </a:r>
            <a:endParaRPr lang="en-CA" sz="2200" dirty="0" smtClean="0"/>
          </a:p>
          <a:p>
            <a:pPr>
              <a:lnSpc>
                <a:spcPct val="130000"/>
              </a:lnSpc>
            </a:pPr>
            <a:r>
              <a:rPr lang="en-CA" sz="2400" dirty="0" smtClean="0"/>
              <a:t>But, sets </a:t>
            </a:r>
            <a:r>
              <a:rPr lang="en-CA" sz="2400" b="1" i="1" dirty="0" smtClean="0"/>
              <a:t>both</a:t>
            </a:r>
            <a:r>
              <a:rPr lang="en-CA" sz="2400" dirty="0" smtClean="0"/>
              <a:t> soft and hard limit: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–f 409600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Non-root users can’t increase hard limits!</a:t>
            </a:r>
            <a:br>
              <a:rPr lang="en-US" sz="2400" dirty="0" smtClean="0"/>
            </a:br>
            <a:r>
              <a:rPr lang="en-US" sz="2400" dirty="0" smtClean="0"/>
              <a:t>(Soft limits can’t be increased beyond hard limits.)</a:t>
            </a:r>
          </a:p>
        </p:txBody>
      </p:sp>
    </p:spTree>
    <p:extLst>
      <p:ext uri="{BB962C8B-B14F-4D97-AF65-F5344CB8AC3E}">
        <p14:creationId xmlns:p14="http://schemas.microsoft.com/office/powerpoint/2010/main" val="8809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890311"/>
            <a:ext cx="7882465" cy="618595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limit</a:t>
            </a:r>
            <a:r>
              <a:rPr lang="en-US" dirty="0" smtClean="0"/>
              <a:t> -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641038"/>
            <a:ext cx="7756526" cy="397788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sz="2400" dirty="0" smtClean="0"/>
              <a:t>Show all (soft) limits: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–a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-Sa</a:t>
            </a:r>
            <a:endParaRPr lang="en-CA" sz="2200" dirty="0" smtClean="0"/>
          </a:p>
          <a:p>
            <a:pPr>
              <a:lnSpc>
                <a:spcPct val="130000"/>
              </a:lnSpc>
            </a:pPr>
            <a:r>
              <a:rPr lang="en-CA" sz="2400" dirty="0" smtClean="0"/>
              <a:t>Show all hard limits: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-Ha</a:t>
            </a:r>
            <a:endParaRPr lang="en-CA" sz="2200" dirty="0" smtClean="0"/>
          </a:p>
          <a:p>
            <a:pPr>
              <a:lnSpc>
                <a:spcPct val="130000"/>
              </a:lnSpc>
            </a:pPr>
            <a:r>
              <a:rPr lang="en-CA" sz="2400" dirty="0" smtClean="0"/>
              <a:t>Set file size limit: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–Sf 409600</a:t>
            </a:r>
          </a:p>
          <a:p>
            <a:pPr lvl="1">
              <a:lnSpc>
                <a:spcPct val="130000"/>
              </a:lnSpc>
            </a:pPr>
            <a:r>
              <a:rPr lang="en-US" sz="2200" dirty="0" err="1"/>
              <a:t>u</a:t>
            </a:r>
            <a:r>
              <a:rPr lang="en-US" sz="2200" dirty="0" err="1" smtClean="0"/>
              <a:t>limit</a:t>
            </a:r>
            <a:r>
              <a:rPr lang="en-US" sz="2200" dirty="0" smtClean="0"/>
              <a:t> –Sf unlimited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66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744537"/>
            <a:ext cx="7882465" cy="618595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limit</a:t>
            </a:r>
            <a:r>
              <a:rPr lang="en-US" dirty="0" smtClean="0"/>
              <a:t> - Output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535021"/>
            <a:ext cx="7756526" cy="433569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sz="1100" dirty="0"/>
              <a:t>$ </a:t>
            </a:r>
            <a:r>
              <a:rPr lang="en-CA" sz="1100" dirty="0" err="1"/>
              <a:t>ulimit</a:t>
            </a:r>
            <a:r>
              <a:rPr lang="en-CA" sz="1100" dirty="0"/>
              <a:t> -Sa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core file size     </a:t>
            </a:r>
            <a:r>
              <a:rPr lang="en-CA" sz="1100" dirty="0" smtClean="0"/>
              <a:t>                  </a:t>
            </a:r>
            <a:r>
              <a:rPr lang="en-CA" sz="1100" dirty="0"/>
              <a:t>(blocks, -c) 0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data </a:t>
            </a:r>
            <a:r>
              <a:rPr lang="en-CA" sz="1100" dirty="0" err="1"/>
              <a:t>seg</a:t>
            </a:r>
            <a:r>
              <a:rPr lang="en-CA" sz="1100" dirty="0"/>
              <a:t> size     </a:t>
            </a:r>
            <a:r>
              <a:rPr lang="en-CA" sz="1100" dirty="0" smtClean="0"/>
              <a:t>                 </a:t>
            </a:r>
            <a:r>
              <a:rPr lang="en-CA" sz="1100" dirty="0"/>
              <a:t>(</a:t>
            </a:r>
            <a:r>
              <a:rPr lang="en-CA" sz="1100" dirty="0" err="1"/>
              <a:t>kbytes</a:t>
            </a:r>
            <a:r>
              <a:rPr lang="en-CA" sz="1100" dirty="0"/>
              <a:t>, -d) unlimited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scheduling priority         </a:t>
            </a:r>
            <a:r>
              <a:rPr lang="en-CA" sz="1100" dirty="0" smtClean="0"/>
              <a:t>                  </a:t>
            </a:r>
            <a:r>
              <a:rPr lang="en-CA" sz="1100" dirty="0"/>
              <a:t>(-e) 0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file size         </a:t>
            </a:r>
            <a:r>
              <a:rPr lang="en-CA" sz="1100" dirty="0" smtClean="0"/>
              <a:t>                       </a:t>
            </a:r>
            <a:r>
              <a:rPr lang="en-CA" sz="1100" dirty="0"/>
              <a:t>(blocks, -f) unlimited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pending signals      </a:t>
            </a:r>
            <a:r>
              <a:rPr lang="en-CA" sz="1100" dirty="0" smtClean="0"/>
              <a:t>                          </a:t>
            </a:r>
            <a:r>
              <a:rPr lang="en-CA" sz="1100" dirty="0"/>
              <a:t>(-</a:t>
            </a:r>
            <a:r>
              <a:rPr lang="en-CA" sz="1100" dirty="0" err="1"/>
              <a:t>i</a:t>
            </a:r>
            <a:r>
              <a:rPr lang="en-CA" sz="1100" dirty="0"/>
              <a:t>) 128448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max locked memory  </a:t>
            </a:r>
            <a:r>
              <a:rPr lang="en-CA" sz="1100" dirty="0" smtClean="0"/>
              <a:t>          </a:t>
            </a:r>
            <a:r>
              <a:rPr lang="en-CA" sz="1100" dirty="0"/>
              <a:t>(</a:t>
            </a:r>
            <a:r>
              <a:rPr lang="en-CA" sz="1100" dirty="0" err="1"/>
              <a:t>kbytes</a:t>
            </a:r>
            <a:r>
              <a:rPr lang="en-CA" sz="1100" dirty="0"/>
              <a:t>, -l) 64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max memory size     </a:t>
            </a:r>
            <a:r>
              <a:rPr lang="en-CA" sz="1100" dirty="0" smtClean="0"/>
              <a:t>         </a:t>
            </a:r>
            <a:r>
              <a:rPr lang="en-CA" sz="1100" dirty="0"/>
              <a:t>(</a:t>
            </a:r>
            <a:r>
              <a:rPr lang="en-CA" sz="1100" dirty="0" err="1"/>
              <a:t>kbytes</a:t>
            </a:r>
            <a:r>
              <a:rPr lang="en-CA" sz="1100" dirty="0"/>
              <a:t>, -m) unlimited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open files                    </a:t>
            </a:r>
            <a:r>
              <a:rPr lang="en-CA" sz="1100" dirty="0" smtClean="0"/>
              <a:t>                     </a:t>
            </a:r>
            <a:r>
              <a:rPr lang="en-CA" sz="1100" dirty="0"/>
              <a:t>(-n) 1024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pipe size      </a:t>
            </a:r>
            <a:r>
              <a:rPr lang="en-CA" sz="1100" dirty="0" smtClean="0"/>
              <a:t>                  </a:t>
            </a:r>
            <a:r>
              <a:rPr lang="en-CA" sz="1100" dirty="0"/>
              <a:t>(512 bytes, -p) 8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POSIX message queues     (bytes, -q) 819200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real-time priority        </a:t>
            </a:r>
            <a:r>
              <a:rPr lang="en-CA" sz="1100" dirty="0" smtClean="0"/>
              <a:t>                       </a:t>
            </a:r>
            <a:r>
              <a:rPr lang="en-CA" sz="1100" dirty="0"/>
              <a:t>(-r) 0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stack size       </a:t>
            </a:r>
            <a:r>
              <a:rPr lang="en-CA" sz="1100" dirty="0" smtClean="0"/>
              <a:t>                    </a:t>
            </a:r>
            <a:r>
              <a:rPr lang="en-CA" sz="1100" dirty="0"/>
              <a:t>(</a:t>
            </a:r>
            <a:r>
              <a:rPr lang="en-CA" sz="1100" dirty="0" err="1"/>
              <a:t>kbytes</a:t>
            </a:r>
            <a:r>
              <a:rPr lang="en-CA" sz="1100" dirty="0"/>
              <a:t>, -s) 8192</a:t>
            </a:r>
          </a:p>
          <a:p>
            <a:pPr>
              <a:lnSpc>
                <a:spcPct val="130000"/>
              </a:lnSpc>
            </a:pPr>
            <a:r>
              <a:rPr lang="en-CA" sz="1100" dirty="0" err="1"/>
              <a:t>cpu</a:t>
            </a:r>
            <a:r>
              <a:rPr lang="en-CA" sz="1100" dirty="0"/>
              <a:t> time           </a:t>
            </a:r>
            <a:r>
              <a:rPr lang="en-CA" sz="1100" dirty="0" smtClean="0"/>
              <a:t>                </a:t>
            </a:r>
            <a:r>
              <a:rPr lang="en-CA" sz="1100" dirty="0"/>
              <a:t>(seconds, -t) unlimited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max user processes     </a:t>
            </a:r>
            <a:r>
              <a:rPr lang="en-CA" sz="1100" dirty="0" smtClean="0"/>
              <a:t>                  </a:t>
            </a:r>
            <a:r>
              <a:rPr lang="en-CA" sz="1100" dirty="0"/>
              <a:t>(-u) 128448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virtual memory     </a:t>
            </a:r>
            <a:r>
              <a:rPr lang="en-CA" sz="1100" dirty="0" smtClean="0"/>
              <a:t>              </a:t>
            </a:r>
            <a:r>
              <a:rPr lang="en-CA" sz="1100" dirty="0"/>
              <a:t>(</a:t>
            </a:r>
            <a:r>
              <a:rPr lang="en-CA" sz="1100" dirty="0" err="1"/>
              <a:t>kbytes</a:t>
            </a:r>
            <a:r>
              <a:rPr lang="en-CA" sz="1100" dirty="0"/>
              <a:t>, -v) unlimited</a:t>
            </a:r>
          </a:p>
          <a:p>
            <a:pPr>
              <a:lnSpc>
                <a:spcPct val="130000"/>
              </a:lnSpc>
            </a:pPr>
            <a:r>
              <a:rPr lang="en-CA" sz="1100" dirty="0"/>
              <a:t>file locks                 </a:t>
            </a:r>
            <a:r>
              <a:rPr lang="en-CA" sz="1100" dirty="0" smtClean="0"/>
              <a:t>                         </a:t>
            </a:r>
            <a:r>
              <a:rPr lang="en-CA" sz="1100" dirty="0"/>
              <a:t>(-x) unlimited</a:t>
            </a:r>
          </a:p>
        </p:txBody>
      </p:sp>
    </p:spTree>
    <p:extLst>
      <p:ext uri="{BB962C8B-B14F-4D97-AF65-F5344CB8AC3E}">
        <p14:creationId xmlns:p14="http://schemas.microsoft.com/office/powerpoint/2010/main" val="19575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12415</TotalTime>
  <Words>511</Words>
  <Application>Microsoft Office PowerPoint</Application>
  <PresentationFormat>On-screen Show (4:3)</PresentationFormat>
  <Paragraphs>149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UNIX RTFM: ulimit(1)/limit(1)</vt:lpstr>
      <vt:lpstr> </vt:lpstr>
      <vt:lpstr>What is ulimit?</vt:lpstr>
      <vt:lpstr>ulimit(1posix) Man Page</vt:lpstr>
      <vt:lpstr>bash(1) Man Page</vt:lpstr>
      <vt:lpstr>bash(1) Man Page</vt:lpstr>
      <vt:lpstr>ulimit Default – Careful Now!</vt:lpstr>
      <vt:lpstr>ulimit - Examples</vt:lpstr>
      <vt:lpstr>ulimit - Output</vt:lpstr>
      <vt:lpstr>ulimit – More Examples</vt:lpstr>
      <vt:lpstr>tcsh(1) Man Page</vt:lpstr>
      <vt:lpstr>tcsh(1) Man Page</vt:lpstr>
      <vt:lpstr>limit (tcsh) - Output</vt:lpstr>
      <vt:lpstr>ulimit –f macOS Weirdness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csadmin</cp:lastModifiedBy>
  <cp:revision>235</cp:revision>
  <dcterms:created xsi:type="dcterms:W3CDTF">2010-04-12T23:12:02Z</dcterms:created>
  <dcterms:modified xsi:type="dcterms:W3CDTF">2018-01-31T18:07:21Z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